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5" r:id="rId4"/>
  </p:sldMasterIdLst>
  <p:notesMasterIdLst>
    <p:notesMasterId r:id="rId26"/>
  </p:notesMasterIdLst>
  <p:handoutMasterIdLst>
    <p:handoutMasterId r:id="rId27"/>
  </p:handoutMasterIdLst>
  <p:sldIdLst>
    <p:sldId id="583" r:id="rId5"/>
    <p:sldId id="600" r:id="rId6"/>
    <p:sldId id="285" r:id="rId7"/>
    <p:sldId id="602" r:id="rId8"/>
    <p:sldId id="616" r:id="rId9"/>
    <p:sldId id="628" r:id="rId10"/>
    <p:sldId id="294" r:id="rId11"/>
    <p:sldId id="270" r:id="rId12"/>
    <p:sldId id="629" r:id="rId13"/>
    <p:sldId id="614" r:id="rId14"/>
    <p:sldId id="615" r:id="rId15"/>
    <p:sldId id="619" r:id="rId16"/>
    <p:sldId id="256" r:id="rId17"/>
    <p:sldId id="634" r:id="rId18"/>
    <p:sldId id="620" r:id="rId19"/>
    <p:sldId id="630" r:id="rId20"/>
    <p:sldId id="279" r:id="rId21"/>
    <p:sldId id="638" r:id="rId22"/>
    <p:sldId id="639" r:id="rId23"/>
    <p:sldId id="584" r:id="rId24"/>
    <p:sldId id="63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E8EBEB-7932-774F-ABF2-DFB5A260865A}">
          <p14:sldIdLst>
            <p14:sldId id="583"/>
            <p14:sldId id="600"/>
            <p14:sldId id="285"/>
            <p14:sldId id="602"/>
            <p14:sldId id="616"/>
            <p14:sldId id="628"/>
            <p14:sldId id="294"/>
            <p14:sldId id="270"/>
            <p14:sldId id="629"/>
            <p14:sldId id="614"/>
            <p14:sldId id="615"/>
            <p14:sldId id="619"/>
            <p14:sldId id="256"/>
            <p14:sldId id="634"/>
            <p14:sldId id="620"/>
            <p14:sldId id="630"/>
            <p14:sldId id="279"/>
            <p14:sldId id="638"/>
            <p14:sldId id="639"/>
            <p14:sldId id="584"/>
          </p14:sldIdLst>
        </p14:section>
        <p14:section name="Extra content &amp; References" id="{AA49BA23-9CB0-9C4C-B13E-0BE1BA0252E3}">
          <p14:sldIdLst>
            <p14:sldId id="6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70"/>
    <a:srgbClr val="D0D0CE"/>
    <a:srgbClr val="B1B3B3"/>
    <a:srgbClr val="888B8D"/>
    <a:srgbClr val="63666A"/>
    <a:srgbClr val="F2B411"/>
    <a:srgbClr val="E87722"/>
    <a:srgbClr val="FFFFFF"/>
    <a:srgbClr val="55565A"/>
    <a:srgbClr val="A22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38" autoAdjust="0"/>
    <p:restoredTop sz="77542" autoAdjust="0"/>
  </p:normalViewPr>
  <p:slideViewPr>
    <p:cSldViewPr snapToGrid="0">
      <p:cViewPr varScale="1">
        <p:scale>
          <a:sx n="131" d="100"/>
          <a:sy n="131" d="100"/>
        </p:scale>
        <p:origin x="4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304"/>
    </p:cViewPr>
  </p:sorterViewPr>
  <p:notesViewPr>
    <p:cSldViewPr snapToGrid="0">
      <p:cViewPr varScale="1">
        <p:scale>
          <a:sx n="95" d="100"/>
          <a:sy n="95" d="100"/>
        </p:scale>
        <p:origin x="348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F9B8AC-9AD3-4724-9381-05D181B4697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DAE8576-86BF-421B-9C59-7ED95A6FAAFE}">
      <dgm:prSet phldrT="[Text]" custT="1"/>
      <dgm:spPr>
        <a:ln>
          <a:noFill/>
        </a:ln>
      </dgm:spPr>
      <dgm:t>
        <a:bodyPr/>
        <a:lstStyle/>
        <a:p>
          <a:r>
            <a:rPr lang="en-US" sz="1800" dirty="0"/>
            <a:t>Intelligent Agents are high level software abstraction for building autonomous entity with varying cognitive abilities.</a:t>
          </a:r>
        </a:p>
      </dgm:t>
    </dgm:pt>
    <dgm:pt modelId="{9163783E-DD70-4529-95A0-4A52E0AA0FAB}" type="parTrans" cxnId="{9CD35CE0-281C-4E7F-B6D1-E4A83CD6D65E}">
      <dgm:prSet/>
      <dgm:spPr/>
      <dgm:t>
        <a:bodyPr/>
        <a:lstStyle/>
        <a:p>
          <a:endParaRPr lang="en-US" sz="1600"/>
        </a:p>
      </dgm:t>
    </dgm:pt>
    <dgm:pt modelId="{178FEAC3-502E-4964-AB49-B3562A391CDA}" type="sibTrans" cxnId="{9CD35CE0-281C-4E7F-B6D1-E4A83CD6D65E}">
      <dgm:prSet/>
      <dgm:spPr/>
      <dgm:t>
        <a:bodyPr/>
        <a:lstStyle/>
        <a:p>
          <a:endParaRPr lang="en-US" sz="1600"/>
        </a:p>
      </dgm:t>
    </dgm:pt>
    <dgm:pt modelId="{3761D313-3125-41A7-8A94-59322BF56F78}">
      <dgm:prSet phldrT="[Text]" custT="1"/>
      <dgm:spPr>
        <a:ln>
          <a:noFill/>
        </a:ln>
      </dgm:spPr>
      <dgm:t>
        <a:bodyPr/>
        <a:lstStyle/>
        <a:p>
          <a:r>
            <a:rPr lang="en-US" sz="1800" dirty="0"/>
            <a:t>Intelligent Agents can handle complex environment, because it is designed around reactivity and proactiveness.</a:t>
          </a:r>
        </a:p>
      </dgm:t>
    </dgm:pt>
    <dgm:pt modelId="{62A2FA4A-6F1A-4847-82C9-3C06713F8E8A}" type="parTrans" cxnId="{48DA925E-A497-48DC-ABC2-EE879D42B29A}">
      <dgm:prSet/>
      <dgm:spPr/>
      <dgm:t>
        <a:bodyPr/>
        <a:lstStyle/>
        <a:p>
          <a:endParaRPr lang="en-US" sz="1600"/>
        </a:p>
      </dgm:t>
    </dgm:pt>
    <dgm:pt modelId="{584B1087-B11F-422D-B2F2-BBEAB75BD7A6}" type="sibTrans" cxnId="{48DA925E-A497-48DC-ABC2-EE879D42B29A}">
      <dgm:prSet/>
      <dgm:spPr/>
      <dgm:t>
        <a:bodyPr/>
        <a:lstStyle/>
        <a:p>
          <a:endParaRPr lang="en-US" sz="1600"/>
        </a:p>
      </dgm:t>
    </dgm:pt>
    <dgm:pt modelId="{8250D1FD-7870-4365-BA97-9DD4B2FD9018}">
      <dgm:prSet phldrT="[Text]" custT="1"/>
      <dgm:spPr>
        <a:ln>
          <a:noFill/>
        </a:ln>
      </dgm:spPr>
      <dgm:t>
        <a:bodyPr/>
        <a:lstStyle/>
        <a:p>
          <a:r>
            <a:rPr lang="en-US" sz="1800" dirty="0"/>
            <a:t>The brain of different Intelligent Agents may differ from solution to solution, but all of them share the same event driven paradigm.</a:t>
          </a:r>
        </a:p>
      </dgm:t>
    </dgm:pt>
    <dgm:pt modelId="{9F1F1E32-814B-4A8E-BFDE-C2DFD7B91E29}" type="parTrans" cxnId="{98B6388B-9C95-4A14-817A-DD8E074CDB1D}">
      <dgm:prSet/>
      <dgm:spPr/>
      <dgm:t>
        <a:bodyPr/>
        <a:lstStyle/>
        <a:p>
          <a:endParaRPr lang="en-US" sz="1600"/>
        </a:p>
      </dgm:t>
    </dgm:pt>
    <dgm:pt modelId="{BB6A77E1-6EBE-46E0-9D71-F8B03DEFCC72}" type="sibTrans" cxnId="{98B6388B-9C95-4A14-817A-DD8E074CDB1D}">
      <dgm:prSet/>
      <dgm:spPr/>
      <dgm:t>
        <a:bodyPr/>
        <a:lstStyle/>
        <a:p>
          <a:endParaRPr lang="en-US" sz="1600"/>
        </a:p>
      </dgm:t>
    </dgm:pt>
    <dgm:pt modelId="{76F2D414-DC3B-41DD-B442-C7801786C3D7}">
      <dgm:prSet phldrT="[Text]" custT="1"/>
      <dgm:spPr>
        <a:ln>
          <a:noFill/>
        </a:ln>
      </dgm:spPr>
      <dgm:t>
        <a:bodyPr/>
        <a:lstStyle/>
        <a:p>
          <a:r>
            <a:rPr lang="en-US" sz="1800" dirty="0"/>
            <a:t>Working memory is an important aspect of Intelligent Agent, that allows for simulation of cognitive intelligence.</a:t>
          </a:r>
        </a:p>
      </dgm:t>
    </dgm:pt>
    <dgm:pt modelId="{016E3EB9-50E2-40A9-BD89-8023744D44A7}" type="parTrans" cxnId="{9D5BFB38-F60A-4012-9605-B7FA0B4A9D53}">
      <dgm:prSet/>
      <dgm:spPr/>
      <dgm:t>
        <a:bodyPr/>
        <a:lstStyle/>
        <a:p>
          <a:endParaRPr lang="en-US" sz="1600"/>
        </a:p>
      </dgm:t>
    </dgm:pt>
    <dgm:pt modelId="{C3B7D4F7-6DC1-4331-835F-1662498CA92C}" type="sibTrans" cxnId="{9D5BFB38-F60A-4012-9605-B7FA0B4A9D53}">
      <dgm:prSet/>
      <dgm:spPr/>
      <dgm:t>
        <a:bodyPr/>
        <a:lstStyle/>
        <a:p>
          <a:endParaRPr lang="en-US" sz="1600"/>
        </a:p>
      </dgm:t>
    </dgm:pt>
    <dgm:pt modelId="{D06CBD77-0C72-4AEB-B028-620660FACDEA}" type="pres">
      <dgm:prSet presAssocID="{12F9B8AC-9AD3-4724-9381-05D181B4697B}" presName="Name0" presStyleCnt="0">
        <dgm:presLayoutVars>
          <dgm:chMax val="7"/>
          <dgm:chPref val="7"/>
          <dgm:dir/>
        </dgm:presLayoutVars>
      </dgm:prSet>
      <dgm:spPr/>
    </dgm:pt>
    <dgm:pt modelId="{937785CA-218E-4A72-BCA3-9BCFCBF4E1A0}" type="pres">
      <dgm:prSet presAssocID="{12F9B8AC-9AD3-4724-9381-05D181B4697B}" presName="Name1" presStyleCnt="0"/>
      <dgm:spPr/>
    </dgm:pt>
    <dgm:pt modelId="{62D5D6F3-F089-46AA-A8B7-EFDD373488FC}" type="pres">
      <dgm:prSet presAssocID="{12F9B8AC-9AD3-4724-9381-05D181B4697B}" presName="cycle" presStyleCnt="0"/>
      <dgm:spPr/>
    </dgm:pt>
    <dgm:pt modelId="{BBC83118-467D-4EDB-8040-38A46EB113AB}" type="pres">
      <dgm:prSet presAssocID="{12F9B8AC-9AD3-4724-9381-05D181B4697B}" presName="srcNode" presStyleLbl="node1" presStyleIdx="0" presStyleCnt="4"/>
      <dgm:spPr/>
    </dgm:pt>
    <dgm:pt modelId="{540C08C0-271C-412E-B822-7DF6231D677A}" type="pres">
      <dgm:prSet presAssocID="{12F9B8AC-9AD3-4724-9381-05D181B4697B}" presName="conn" presStyleLbl="parChTrans1D2" presStyleIdx="0" presStyleCnt="1"/>
      <dgm:spPr/>
    </dgm:pt>
    <dgm:pt modelId="{01C581D7-8EF8-4A59-B0C6-68743087BC0C}" type="pres">
      <dgm:prSet presAssocID="{12F9B8AC-9AD3-4724-9381-05D181B4697B}" presName="extraNode" presStyleLbl="node1" presStyleIdx="0" presStyleCnt="4"/>
      <dgm:spPr/>
    </dgm:pt>
    <dgm:pt modelId="{6084042E-0473-4B3D-ACE6-7C35A8E8254D}" type="pres">
      <dgm:prSet presAssocID="{12F9B8AC-9AD3-4724-9381-05D181B4697B}" presName="dstNode" presStyleLbl="node1" presStyleIdx="0" presStyleCnt="4"/>
      <dgm:spPr/>
    </dgm:pt>
    <dgm:pt modelId="{EB8D1B2E-8B35-4762-B8E2-8C6C511F0A8D}" type="pres">
      <dgm:prSet presAssocID="{FDAE8576-86BF-421B-9C59-7ED95A6FAAFE}" presName="text_1" presStyleLbl="node1" presStyleIdx="0" presStyleCnt="4">
        <dgm:presLayoutVars>
          <dgm:bulletEnabled val="1"/>
        </dgm:presLayoutVars>
      </dgm:prSet>
      <dgm:spPr/>
    </dgm:pt>
    <dgm:pt modelId="{C58214AD-3EE4-4CE2-BC22-591522782DC6}" type="pres">
      <dgm:prSet presAssocID="{FDAE8576-86BF-421B-9C59-7ED95A6FAAFE}" presName="accent_1" presStyleCnt="0"/>
      <dgm:spPr/>
    </dgm:pt>
    <dgm:pt modelId="{09E04254-1396-4D9F-AC79-3A41786CEBFD}" type="pres">
      <dgm:prSet presAssocID="{FDAE8576-86BF-421B-9C59-7ED95A6FAAFE}" presName="accentRepeatNode" presStyleLbl="solidFgAcc1" presStyleIdx="0" presStyleCnt="4"/>
      <dgm:spPr>
        <a:solidFill>
          <a:schemeClr val="accent1"/>
        </a:solidFill>
      </dgm:spPr>
    </dgm:pt>
    <dgm:pt modelId="{F7F8F1EF-B4F7-4962-879F-815127FA09C2}" type="pres">
      <dgm:prSet presAssocID="{3761D313-3125-41A7-8A94-59322BF56F78}" presName="text_2" presStyleLbl="node1" presStyleIdx="1" presStyleCnt="4">
        <dgm:presLayoutVars>
          <dgm:bulletEnabled val="1"/>
        </dgm:presLayoutVars>
      </dgm:prSet>
      <dgm:spPr/>
    </dgm:pt>
    <dgm:pt modelId="{0CB14A81-4220-4752-AE3B-C76C7FB06852}" type="pres">
      <dgm:prSet presAssocID="{3761D313-3125-41A7-8A94-59322BF56F78}" presName="accent_2" presStyleCnt="0"/>
      <dgm:spPr/>
    </dgm:pt>
    <dgm:pt modelId="{CD196516-7490-4FEA-A5A8-6F10E1D94BF2}" type="pres">
      <dgm:prSet presAssocID="{3761D313-3125-41A7-8A94-59322BF56F78}" presName="accentRepeatNode" presStyleLbl="solidFgAcc1" presStyleIdx="1" presStyleCnt="4"/>
      <dgm:spPr>
        <a:solidFill>
          <a:schemeClr val="accent1"/>
        </a:solidFill>
      </dgm:spPr>
    </dgm:pt>
    <dgm:pt modelId="{6763B693-5B14-47C8-89F7-E199606DAF38}" type="pres">
      <dgm:prSet presAssocID="{8250D1FD-7870-4365-BA97-9DD4B2FD9018}" presName="text_3" presStyleLbl="node1" presStyleIdx="2" presStyleCnt="4">
        <dgm:presLayoutVars>
          <dgm:bulletEnabled val="1"/>
        </dgm:presLayoutVars>
      </dgm:prSet>
      <dgm:spPr/>
    </dgm:pt>
    <dgm:pt modelId="{9A9B00B6-1CDD-4DC9-BBEF-1004960A92E5}" type="pres">
      <dgm:prSet presAssocID="{8250D1FD-7870-4365-BA97-9DD4B2FD9018}" presName="accent_3" presStyleCnt="0"/>
      <dgm:spPr/>
    </dgm:pt>
    <dgm:pt modelId="{F5213A09-66B8-41C8-ADD4-B229770FEE89}" type="pres">
      <dgm:prSet presAssocID="{8250D1FD-7870-4365-BA97-9DD4B2FD9018}" presName="accentRepeatNode" presStyleLbl="solidFgAcc1" presStyleIdx="2" presStyleCnt="4"/>
      <dgm:spPr>
        <a:solidFill>
          <a:schemeClr val="accent1"/>
        </a:solidFill>
      </dgm:spPr>
    </dgm:pt>
    <dgm:pt modelId="{A4A75BE4-4A8C-470E-8304-9FF32651ABCE}" type="pres">
      <dgm:prSet presAssocID="{76F2D414-DC3B-41DD-B442-C7801786C3D7}" presName="text_4" presStyleLbl="node1" presStyleIdx="3" presStyleCnt="4">
        <dgm:presLayoutVars>
          <dgm:bulletEnabled val="1"/>
        </dgm:presLayoutVars>
      </dgm:prSet>
      <dgm:spPr/>
    </dgm:pt>
    <dgm:pt modelId="{C21E4B6A-55BB-42B8-AB25-F962C4862EE3}" type="pres">
      <dgm:prSet presAssocID="{76F2D414-DC3B-41DD-B442-C7801786C3D7}" presName="accent_4" presStyleCnt="0"/>
      <dgm:spPr/>
    </dgm:pt>
    <dgm:pt modelId="{4A00F819-89DA-4C4A-87F1-8541E1E84922}" type="pres">
      <dgm:prSet presAssocID="{76F2D414-DC3B-41DD-B442-C7801786C3D7}" presName="accentRepeatNode" presStyleLbl="solidFgAcc1" presStyleIdx="3" presStyleCnt="4"/>
      <dgm:spPr>
        <a:solidFill>
          <a:schemeClr val="accent1"/>
        </a:solidFill>
      </dgm:spPr>
    </dgm:pt>
  </dgm:ptLst>
  <dgm:cxnLst>
    <dgm:cxn modelId="{CA7BFA07-1E38-4518-B6EC-26B508C00120}" type="presOf" srcId="{8250D1FD-7870-4365-BA97-9DD4B2FD9018}" destId="{6763B693-5B14-47C8-89F7-E199606DAF38}" srcOrd="0" destOrd="0" presId="urn:microsoft.com/office/officeart/2008/layout/VerticalCurvedList"/>
    <dgm:cxn modelId="{9D5BFB38-F60A-4012-9605-B7FA0B4A9D53}" srcId="{12F9B8AC-9AD3-4724-9381-05D181B4697B}" destId="{76F2D414-DC3B-41DD-B442-C7801786C3D7}" srcOrd="3" destOrd="0" parTransId="{016E3EB9-50E2-40A9-BD89-8023744D44A7}" sibTransId="{C3B7D4F7-6DC1-4331-835F-1662498CA92C}"/>
    <dgm:cxn modelId="{4DDBBA3E-0007-42DC-ADD3-229DC3AC8C19}" type="presOf" srcId="{FDAE8576-86BF-421B-9C59-7ED95A6FAAFE}" destId="{EB8D1B2E-8B35-4762-B8E2-8C6C511F0A8D}" srcOrd="0" destOrd="0" presId="urn:microsoft.com/office/officeart/2008/layout/VerticalCurvedList"/>
    <dgm:cxn modelId="{4E6E6555-5DD3-44CF-8D66-95FD136F402D}" type="presOf" srcId="{178FEAC3-502E-4964-AB49-B3562A391CDA}" destId="{540C08C0-271C-412E-B822-7DF6231D677A}" srcOrd="0" destOrd="0" presId="urn:microsoft.com/office/officeart/2008/layout/VerticalCurvedList"/>
    <dgm:cxn modelId="{48DA925E-A497-48DC-ABC2-EE879D42B29A}" srcId="{12F9B8AC-9AD3-4724-9381-05D181B4697B}" destId="{3761D313-3125-41A7-8A94-59322BF56F78}" srcOrd="1" destOrd="0" parTransId="{62A2FA4A-6F1A-4847-82C9-3C06713F8E8A}" sibTransId="{584B1087-B11F-422D-B2F2-BBEAB75BD7A6}"/>
    <dgm:cxn modelId="{98B6388B-9C95-4A14-817A-DD8E074CDB1D}" srcId="{12F9B8AC-9AD3-4724-9381-05D181B4697B}" destId="{8250D1FD-7870-4365-BA97-9DD4B2FD9018}" srcOrd="2" destOrd="0" parTransId="{9F1F1E32-814B-4A8E-BFDE-C2DFD7B91E29}" sibTransId="{BB6A77E1-6EBE-46E0-9D71-F8B03DEFCC72}"/>
    <dgm:cxn modelId="{8623C09C-D3E5-4DB2-BE96-5C2B575A8807}" type="presOf" srcId="{76F2D414-DC3B-41DD-B442-C7801786C3D7}" destId="{A4A75BE4-4A8C-470E-8304-9FF32651ABCE}" srcOrd="0" destOrd="0" presId="urn:microsoft.com/office/officeart/2008/layout/VerticalCurvedList"/>
    <dgm:cxn modelId="{773059AB-FE29-4686-81C6-245FF0200803}" type="presOf" srcId="{3761D313-3125-41A7-8A94-59322BF56F78}" destId="{F7F8F1EF-B4F7-4962-879F-815127FA09C2}" srcOrd="0" destOrd="0" presId="urn:microsoft.com/office/officeart/2008/layout/VerticalCurvedList"/>
    <dgm:cxn modelId="{9CD35CE0-281C-4E7F-B6D1-E4A83CD6D65E}" srcId="{12F9B8AC-9AD3-4724-9381-05D181B4697B}" destId="{FDAE8576-86BF-421B-9C59-7ED95A6FAAFE}" srcOrd="0" destOrd="0" parTransId="{9163783E-DD70-4529-95A0-4A52E0AA0FAB}" sibTransId="{178FEAC3-502E-4964-AB49-B3562A391CDA}"/>
    <dgm:cxn modelId="{7F9C31F4-E880-4305-AE8D-0DF188EDD6A7}" type="presOf" srcId="{12F9B8AC-9AD3-4724-9381-05D181B4697B}" destId="{D06CBD77-0C72-4AEB-B028-620660FACDEA}" srcOrd="0" destOrd="0" presId="urn:microsoft.com/office/officeart/2008/layout/VerticalCurvedList"/>
    <dgm:cxn modelId="{DE6512F3-80A5-454D-9125-7FCBEFEFD385}" type="presParOf" srcId="{D06CBD77-0C72-4AEB-B028-620660FACDEA}" destId="{937785CA-218E-4A72-BCA3-9BCFCBF4E1A0}" srcOrd="0" destOrd="0" presId="urn:microsoft.com/office/officeart/2008/layout/VerticalCurvedList"/>
    <dgm:cxn modelId="{E5B0075F-B9C2-4BA0-B41A-FF820FB60210}" type="presParOf" srcId="{937785CA-218E-4A72-BCA3-9BCFCBF4E1A0}" destId="{62D5D6F3-F089-46AA-A8B7-EFDD373488FC}" srcOrd="0" destOrd="0" presId="urn:microsoft.com/office/officeart/2008/layout/VerticalCurvedList"/>
    <dgm:cxn modelId="{AE1F2D43-5926-4CE2-941C-410AC4D64440}" type="presParOf" srcId="{62D5D6F3-F089-46AA-A8B7-EFDD373488FC}" destId="{BBC83118-467D-4EDB-8040-38A46EB113AB}" srcOrd="0" destOrd="0" presId="urn:microsoft.com/office/officeart/2008/layout/VerticalCurvedList"/>
    <dgm:cxn modelId="{4DE30789-45D3-4FBA-8096-10728C5D1FD7}" type="presParOf" srcId="{62D5D6F3-F089-46AA-A8B7-EFDD373488FC}" destId="{540C08C0-271C-412E-B822-7DF6231D677A}" srcOrd="1" destOrd="0" presId="urn:microsoft.com/office/officeart/2008/layout/VerticalCurvedList"/>
    <dgm:cxn modelId="{E8E803E5-1220-4F1C-9A06-0A4EBA30CBB8}" type="presParOf" srcId="{62D5D6F3-F089-46AA-A8B7-EFDD373488FC}" destId="{01C581D7-8EF8-4A59-B0C6-68743087BC0C}" srcOrd="2" destOrd="0" presId="urn:microsoft.com/office/officeart/2008/layout/VerticalCurvedList"/>
    <dgm:cxn modelId="{F777D237-029D-4042-9037-F8255C71D726}" type="presParOf" srcId="{62D5D6F3-F089-46AA-A8B7-EFDD373488FC}" destId="{6084042E-0473-4B3D-ACE6-7C35A8E8254D}" srcOrd="3" destOrd="0" presId="urn:microsoft.com/office/officeart/2008/layout/VerticalCurvedList"/>
    <dgm:cxn modelId="{66DFBD43-26F0-49F1-9307-862EA97E3DBC}" type="presParOf" srcId="{937785CA-218E-4A72-BCA3-9BCFCBF4E1A0}" destId="{EB8D1B2E-8B35-4762-B8E2-8C6C511F0A8D}" srcOrd="1" destOrd="0" presId="urn:microsoft.com/office/officeart/2008/layout/VerticalCurvedList"/>
    <dgm:cxn modelId="{37123064-6E25-4E0F-8699-A953D48FAA2F}" type="presParOf" srcId="{937785CA-218E-4A72-BCA3-9BCFCBF4E1A0}" destId="{C58214AD-3EE4-4CE2-BC22-591522782DC6}" srcOrd="2" destOrd="0" presId="urn:microsoft.com/office/officeart/2008/layout/VerticalCurvedList"/>
    <dgm:cxn modelId="{30BBF7E5-59F8-4D8A-8F67-35C964675E95}" type="presParOf" srcId="{C58214AD-3EE4-4CE2-BC22-591522782DC6}" destId="{09E04254-1396-4D9F-AC79-3A41786CEBFD}" srcOrd="0" destOrd="0" presId="urn:microsoft.com/office/officeart/2008/layout/VerticalCurvedList"/>
    <dgm:cxn modelId="{03F3822C-CA37-4C43-BA41-1AA3898917A1}" type="presParOf" srcId="{937785CA-218E-4A72-BCA3-9BCFCBF4E1A0}" destId="{F7F8F1EF-B4F7-4962-879F-815127FA09C2}" srcOrd="3" destOrd="0" presId="urn:microsoft.com/office/officeart/2008/layout/VerticalCurvedList"/>
    <dgm:cxn modelId="{A358840C-5595-4A6A-BEBD-CAB50347BC17}" type="presParOf" srcId="{937785CA-218E-4A72-BCA3-9BCFCBF4E1A0}" destId="{0CB14A81-4220-4752-AE3B-C76C7FB06852}" srcOrd="4" destOrd="0" presId="urn:microsoft.com/office/officeart/2008/layout/VerticalCurvedList"/>
    <dgm:cxn modelId="{7D9288BC-4D2C-4E32-A5A3-A4915134ACB6}" type="presParOf" srcId="{0CB14A81-4220-4752-AE3B-C76C7FB06852}" destId="{CD196516-7490-4FEA-A5A8-6F10E1D94BF2}" srcOrd="0" destOrd="0" presId="urn:microsoft.com/office/officeart/2008/layout/VerticalCurvedList"/>
    <dgm:cxn modelId="{61BB3CCD-36C4-49F9-BCA4-8B016DD6FEAC}" type="presParOf" srcId="{937785CA-218E-4A72-BCA3-9BCFCBF4E1A0}" destId="{6763B693-5B14-47C8-89F7-E199606DAF38}" srcOrd="5" destOrd="0" presId="urn:microsoft.com/office/officeart/2008/layout/VerticalCurvedList"/>
    <dgm:cxn modelId="{7E6EDE97-B19B-43BE-B791-9FABB46E44D8}" type="presParOf" srcId="{937785CA-218E-4A72-BCA3-9BCFCBF4E1A0}" destId="{9A9B00B6-1CDD-4DC9-BBEF-1004960A92E5}" srcOrd="6" destOrd="0" presId="urn:microsoft.com/office/officeart/2008/layout/VerticalCurvedList"/>
    <dgm:cxn modelId="{F04CAF60-65DA-4441-AF81-11FCFF68C0F0}" type="presParOf" srcId="{9A9B00B6-1CDD-4DC9-BBEF-1004960A92E5}" destId="{F5213A09-66B8-41C8-ADD4-B229770FEE89}" srcOrd="0" destOrd="0" presId="urn:microsoft.com/office/officeart/2008/layout/VerticalCurvedList"/>
    <dgm:cxn modelId="{84964215-343F-44D2-B387-18118495606F}" type="presParOf" srcId="{937785CA-218E-4A72-BCA3-9BCFCBF4E1A0}" destId="{A4A75BE4-4A8C-470E-8304-9FF32651ABCE}" srcOrd="7" destOrd="0" presId="urn:microsoft.com/office/officeart/2008/layout/VerticalCurvedList"/>
    <dgm:cxn modelId="{858CCF8F-11DC-4105-AB3A-84D04C6707B3}" type="presParOf" srcId="{937785CA-218E-4A72-BCA3-9BCFCBF4E1A0}" destId="{C21E4B6A-55BB-42B8-AB25-F962C4862EE3}" srcOrd="8" destOrd="0" presId="urn:microsoft.com/office/officeart/2008/layout/VerticalCurvedList"/>
    <dgm:cxn modelId="{6F29CBDE-0D6D-497A-AA4E-7BA5E0BD5662}" type="presParOf" srcId="{C21E4B6A-55BB-42B8-AB25-F962C4862EE3}" destId="{4A00F819-89DA-4C4A-87F1-8541E1E84922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C08C0-271C-412E-B822-7DF6231D677A}">
      <dsp:nvSpPr>
        <dsp:cNvPr id="0" name=""/>
        <dsp:cNvSpPr/>
      </dsp:nvSpPr>
      <dsp:spPr>
        <a:xfrm>
          <a:off x="-4606908" y="-706319"/>
          <a:ext cx="5487751" cy="5487751"/>
        </a:xfrm>
        <a:prstGeom prst="blockArc">
          <a:avLst>
            <a:gd name="adj1" fmla="val 18900000"/>
            <a:gd name="adj2" fmla="val 2700000"/>
            <a:gd name="adj3" fmla="val 39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D1B2E-8B35-4762-B8E2-8C6C511F0A8D}">
      <dsp:nvSpPr>
        <dsp:cNvPr id="0" name=""/>
        <dsp:cNvSpPr/>
      </dsp:nvSpPr>
      <dsp:spPr>
        <a:xfrm>
          <a:off x="461362" y="313294"/>
          <a:ext cx="10798975" cy="6269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61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Intelligent Agents are high level software abstraction for building autonomous entity with varying cognitive abilities.</a:t>
          </a:r>
        </a:p>
      </dsp:txBody>
      <dsp:txXfrm>
        <a:off x="461362" y="313294"/>
        <a:ext cx="10798975" cy="626915"/>
      </dsp:txXfrm>
    </dsp:sp>
    <dsp:sp modelId="{09E04254-1396-4D9F-AC79-3A41786CEBFD}">
      <dsp:nvSpPr>
        <dsp:cNvPr id="0" name=""/>
        <dsp:cNvSpPr/>
      </dsp:nvSpPr>
      <dsp:spPr>
        <a:xfrm>
          <a:off x="69540" y="234930"/>
          <a:ext cx="783644" cy="78364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8F1EF-B4F7-4962-879F-815127FA09C2}">
      <dsp:nvSpPr>
        <dsp:cNvPr id="0" name=""/>
        <dsp:cNvSpPr/>
      </dsp:nvSpPr>
      <dsp:spPr>
        <a:xfrm>
          <a:off x="820787" y="1253830"/>
          <a:ext cx="10439550" cy="6269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61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Intelligent Agents can handle complex environment, because it is designed around reactivity and proactiveness.</a:t>
          </a:r>
        </a:p>
      </dsp:txBody>
      <dsp:txXfrm>
        <a:off x="820787" y="1253830"/>
        <a:ext cx="10439550" cy="626915"/>
      </dsp:txXfrm>
    </dsp:sp>
    <dsp:sp modelId="{CD196516-7490-4FEA-A5A8-6F10E1D94BF2}">
      <dsp:nvSpPr>
        <dsp:cNvPr id="0" name=""/>
        <dsp:cNvSpPr/>
      </dsp:nvSpPr>
      <dsp:spPr>
        <a:xfrm>
          <a:off x="428965" y="1175466"/>
          <a:ext cx="783644" cy="78364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3B693-5B14-47C8-89F7-E199606DAF38}">
      <dsp:nvSpPr>
        <dsp:cNvPr id="0" name=""/>
        <dsp:cNvSpPr/>
      </dsp:nvSpPr>
      <dsp:spPr>
        <a:xfrm>
          <a:off x="820787" y="2194366"/>
          <a:ext cx="10439550" cy="6269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61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brain of different Intelligent Agents may differ from solution to solution, but all of them share the same event driven paradigm.</a:t>
          </a:r>
        </a:p>
      </dsp:txBody>
      <dsp:txXfrm>
        <a:off x="820787" y="2194366"/>
        <a:ext cx="10439550" cy="626915"/>
      </dsp:txXfrm>
    </dsp:sp>
    <dsp:sp modelId="{F5213A09-66B8-41C8-ADD4-B229770FEE89}">
      <dsp:nvSpPr>
        <dsp:cNvPr id="0" name=""/>
        <dsp:cNvSpPr/>
      </dsp:nvSpPr>
      <dsp:spPr>
        <a:xfrm>
          <a:off x="428965" y="2116002"/>
          <a:ext cx="783644" cy="78364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A75BE4-4A8C-470E-8304-9FF32651ABCE}">
      <dsp:nvSpPr>
        <dsp:cNvPr id="0" name=""/>
        <dsp:cNvSpPr/>
      </dsp:nvSpPr>
      <dsp:spPr>
        <a:xfrm>
          <a:off x="461362" y="3134902"/>
          <a:ext cx="10798975" cy="6269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61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Working memory is an important aspect of Intelligent Agent, that allows for simulation of cognitive intelligence.</a:t>
          </a:r>
        </a:p>
      </dsp:txBody>
      <dsp:txXfrm>
        <a:off x="461362" y="3134902"/>
        <a:ext cx="10798975" cy="626915"/>
      </dsp:txXfrm>
    </dsp:sp>
    <dsp:sp modelId="{4A00F819-89DA-4C4A-87F1-8541E1E84922}">
      <dsp:nvSpPr>
        <dsp:cNvPr id="0" name=""/>
        <dsp:cNvSpPr/>
      </dsp:nvSpPr>
      <dsp:spPr>
        <a:xfrm>
          <a:off x="69540" y="3056538"/>
          <a:ext cx="783644" cy="78364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C8623D-2600-8B4E-9880-1F8F2866E3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E524F-FC6C-9844-8394-D4AA353F6C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F9069-B7F4-F34D-9B36-2A35E465BB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7199D-25F8-A745-8C7F-F9C786EEBB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32D081-565B-C446-8631-F3EAC4DA2C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9ED82-0CB5-7D41-A2C7-2F0BC902BB2A}" type="datetimeFigureOut">
              <a:rPr lang="en-US" smtClean="0"/>
              <a:t>6/20/19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210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059E1-8A92-412E-9FFC-46DC2A12AD1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1AA27-3892-4360-B986-D6B124C22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8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492AF-BC2A-4188-B06F-754C36A745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18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vid at 1:12:05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492AF-BC2A-4188-B06F-754C36A745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17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492AF-BC2A-4188-B06F-754C36A745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68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4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BC4B5F-4801-1049-98FD-CF515D3699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7"/>
          <a:stretch/>
        </p:blipFill>
        <p:spPr>
          <a:xfrm>
            <a:off x="2778553" y="9940"/>
            <a:ext cx="9413448" cy="68465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0D225F-4753-B44A-8AF4-63AE627A2F49}"/>
              </a:ext>
            </a:extLst>
          </p:cNvPr>
          <p:cNvSpPr/>
          <p:nvPr userDrawn="1"/>
        </p:nvSpPr>
        <p:spPr>
          <a:xfrm>
            <a:off x="0" y="9940"/>
            <a:ext cx="11608904" cy="6858000"/>
          </a:xfrm>
          <a:prstGeom prst="rect">
            <a:avLst/>
          </a:prstGeom>
          <a:gradFill>
            <a:gsLst>
              <a:gs pos="75000">
                <a:srgbClr val="F9F9F9">
                  <a:alpha val="50000"/>
                </a:srgbClr>
              </a:gs>
              <a:gs pos="33000">
                <a:schemeClr val="bg1"/>
              </a:gs>
              <a:gs pos="100000">
                <a:schemeClr val="bg1">
                  <a:lumMod val="9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19533" r="8101" b="19620"/>
          <a:stretch/>
        </p:blipFill>
        <p:spPr>
          <a:xfrm>
            <a:off x="495300" y="6063065"/>
            <a:ext cx="1310805" cy="400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E143B5-0A6F-F246-854A-AA32DB5C34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1" y="1299210"/>
            <a:ext cx="3017518" cy="8621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495301" y="2171700"/>
            <a:ext cx="7440386" cy="203763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495301" y="4292897"/>
            <a:ext cx="7440386" cy="661876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495300" y="5033179"/>
            <a:ext cx="7440011" cy="4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</p:spTree>
    <p:extLst>
      <p:ext uri="{BB962C8B-B14F-4D97-AF65-F5344CB8AC3E}">
        <p14:creationId xmlns:p14="http://schemas.microsoft.com/office/powerpoint/2010/main" val="130920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BC942B76-AB4F-F14C-83C8-F25C5E51E2AB}" type="datetime1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36576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797"/>
            <a:ext cx="36576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797"/>
            <a:ext cx="36576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6328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DA0C1A62-0478-454C-A69B-F944B514978F}" type="datetime1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00"/>
            <a:ext cx="54864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797"/>
            <a:ext cx="54864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15188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730CDC2-F133-E341-8591-0235C128830C}" type="datetime1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1970316"/>
          </a:xfrm>
          <a:solidFill>
            <a:schemeClr val="tx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1970316"/>
          </a:xfrm>
          <a:solidFill>
            <a:schemeClr val="accent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1970316"/>
          </a:xfrm>
          <a:solidFill>
            <a:schemeClr val="accent4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1970316"/>
          </a:xfrm>
          <a:solidFill>
            <a:schemeClr val="accent1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1970316"/>
          </a:xfrm>
          <a:solidFill>
            <a:srgbClr val="A22B38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4" y="3799114"/>
            <a:ext cx="2194563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6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133439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9BD1AE46-959B-3A40-A449-10D5E9AFE6CE}" type="datetime1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697450" cy="1307592"/>
          </a:xfrm>
          <a:solidFill>
            <a:schemeClr val="tx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223758"/>
            <a:ext cx="1697450" cy="1307592"/>
          </a:xfrm>
          <a:solidFill>
            <a:schemeClr val="accent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4586060"/>
            <a:ext cx="1697450" cy="1307592"/>
          </a:xfrm>
          <a:solidFill>
            <a:schemeClr val="accent4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4" y="1861456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4" y="3242808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4" y="4624161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5291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0B76C33D-7178-A941-B245-FA9A1EA00B5F}" type="datetime1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700784" cy="987552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887905"/>
            <a:ext cx="1700784" cy="987552"/>
          </a:xfrm>
          <a:solidFill>
            <a:schemeClr val="accent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914354"/>
            <a:ext cx="1700784" cy="987552"/>
          </a:xfrm>
          <a:solidFill>
            <a:schemeClr val="accent4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50" y="186145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50" y="2888302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8" y="3914354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940802"/>
            <a:ext cx="1700784" cy="987552"/>
          </a:xfrm>
          <a:solidFill>
            <a:schemeClr val="accent1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8" y="494040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134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CF2C9496-67E8-814E-8D7E-5030D6468F6C}" type="datetime1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050471" cy="768096"/>
          </a:xfrm>
          <a:solidFill>
            <a:schemeClr val="tx2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681880"/>
            <a:ext cx="1050471" cy="768096"/>
          </a:xfrm>
          <a:solidFill>
            <a:schemeClr val="accent2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502304"/>
            <a:ext cx="1050471" cy="768096"/>
          </a:xfrm>
          <a:solidFill>
            <a:schemeClr val="accent4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29" y="1861456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7" y="2679568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7" y="3497680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322728"/>
            <a:ext cx="1050471" cy="768096"/>
          </a:xfrm>
          <a:solidFill>
            <a:schemeClr val="accent1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29" y="4315792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143150"/>
            <a:ext cx="1050471" cy="768096"/>
          </a:xfrm>
          <a:solidFill>
            <a:srgbClr val="A22B38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7" y="5133905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66646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FFD86AB2-76A9-E34E-A446-267C7AE5F892}" type="datetime1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299" y="1861456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3242808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4624161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5353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3459302-CCAA-534E-8783-C6B48FB3FB03}" type="datetime1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889431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917405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945380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7589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8CE7CD94-6250-9C42-B0DE-1F79F6C18443}" type="datetime1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696209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530961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365713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200467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9881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13262" y="2975655"/>
            <a:ext cx="3165475" cy="609373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18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59B9B12D-92C4-3B43-B1D8-9965D43BF638}" type="datetime1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162728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DFDEAF4-8957-784B-B325-D33476FB6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3"/>
          <a:stretch/>
        </p:blipFill>
        <p:spPr>
          <a:xfrm>
            <a:off x="2236771" y="9940"/>
            <a:ext cx="9955229" cy="684805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2004E28-9CD8-8440-9DAA-A66491927719}"/>
              </a:ext>
            </a:extLst>
          </p:cNvPr>
          <p:cNvSpPr/>
          <p:nvPr userDrawn="1"/>
        </p:nvSpPr>
        <p:spPr>
          <a:xfrm>
            <a:off x="0" y="9940"/>
            <a:ext cx="11608904" cy="6858000"/>
          </a:xfrm>
          <a:prstGeom prst="rect">
            <a:avLst/>
          </a:prstGeom>
          <a:gradFill>
            <a:gsLst>
              <a:gs pos="75000">
                <a:srgbClr val="F9F9F9">
                  <a:alpha val="50000"/>
                </a:srgbClr>
              </a:gs>
              <a:gs pos="33000">
                <a:schemeClr val="bg1"/>
              </a:gs>
              <a:gs pos="100000">
                <a:schemeClr val="bg1">
                  <a:lumMod val="9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00"/>
            <a:ext cx="5133416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57"/>
            <a:ext cx="5133416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4A865-C388-EA4D-982F-2D7B6302E8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1" y="1299210"/>
            <a:ext cx="3017518" cy="86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342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4DE6-CBB7-404F-9537-50B68124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ED32B-24BC-6947-87DD-6E5C33D7E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91AFD-C880-9D44-A3AB-615872EC7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12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02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299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39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12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55" y="2285998"/>
            <a:ext cx="5440691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8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3904343"/>
            <a:ext cx="7178221" cy="482887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452943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48" y="5003288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948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5994400" y="6412818"/>
            <a:ext cx="5689600" cy="29278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7531025" y="-1"/>
            <a:ext cx="4660976" cy="685800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7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91184" y="4343400"/>
            <a:ext cx="5819216" cy="457200"/>
          </a:xfrm>
          <a:prstGeom prst="rect">
            <a:avLst/>
          </a:prstGeom>
          <a:noFill/>
        </p:spPr>
        <p:txBody>
          <a:bodyPr lIns="0" tIns="107577" rIns="0" bIns="107577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Contact information: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191184" y="1187621"/>
            <a:ext cx="5819216" cy="2689656"/>
          </a:xfrm>
          <a:noFill/>
        </p:spPr>
        <p:txBody>
          <a:bodyPr lIns="0" tIns="89648" rIns="0" bIns="89648" anchor="b" anchorCtr="0"/>
          <a:lstStyle>
            <a:lvl1pPr>
              <a:lnSpc>
                <a:spcPct val="90000"/>
              </a:lnSpc>
              <a:defRPr sz="4800" spc="0" baseline="0">
                <a:gradFill>
                  <a:gsLst>
                    <a:gs pos="72566">
                      <a:schemeClr val="tx2"/>
                    </a:gs>
                    <a:gs pos="3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65" y="5905513"/>
            <a:ext cx="2152083" cy="5073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18F5FCC-583C-47C6-9953-2F6AD74D46AE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3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Optum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3" y="228601"/>
            <a:ext cx="2876551" cy="679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Optum_ColorBand-02"/>
          <p:cNvPicPr preferRelativeResize="0"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8566"/>
            <a:ext cx="12192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39853" y="5527675"/>
            <a:ext cx="10240433" cy="342900"/>
          </a:xfrm>
        </p:spPr>
        <p:txBody>
          <a:bodyPr/>
          <a:lstStyle>
            <a:lvl1pPr>
              <a:spcAft>
                <a:spcPct val="20000"/>
              </a:spcAft>
              <a:defRPr sz="2667" b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9853" y="5930900"/>
            <a:ext cx="10240433" cy="547688"/>
          </a:xfrm>
        </p:spPr>
        <p:txBody>
          <a:bodyPr/>
          <a:lstStyle>
            <a:lvl1pPr marL="0" indent="0">
              <a:spcAft>
                <a:spcPct val="0"/>
              </a:spcAft>
              <a:buFontTx/>
              <a:buNone/>
              <a:defRPr sz="16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03180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A43B22B7-E70D-5C40-876F-2AAFEE548D55}" type="datetime1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3288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9353600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DF5B86-1ABD-4303-BF09-AE009693E5ED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39151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27F0BFFF-AA19-A248-B278-6D3F06A4B752}" type="datetime1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95300" y="1118282"/>
            <a:ext cx="5502275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282"/>
            <a:ext cx="2467708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707462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66CCC73E-47F9-FC40-A96F-1496DECD9ED4}" type="datetime1">
              <a:rPr lang="en-US" smtClean="0"/>
              <a:t>6/20/19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20450" y="6486982"/>
            <a:ext cx="612322" cy="365125"/>
          </a:xfrm>
        </p:spPr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19032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62DF9DB-8334-D945-AB69-E456494DD0B0}" type="datetime1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665846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FBE6979F-CB61-594E-83EE-7A39EC78DBD5}" type="datetime1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51956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17189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0814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8451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3684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75761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514" y="3868738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6843" y="3865340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761" y="3865340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775017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A131AD87-B724-594E-98FD-35F8EA8B27DF}" type="datetime1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663575"/>
          </a:xfrm>
          <a:solidFill>
            <a:srgbClr val="A22B38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294711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17D79F98-2828-F343-AAD4-254357817DCF}" type="datetime1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7432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798"/>
            <a:ext cx="27432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2" y="1828798"/>
            <a:ext cx="27432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798"/>
            <a:ext cx="27432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2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80568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5300" y="0"/>
            <a:ext cx="8132885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95300" y="1825625"/>
            <a:ext cx="11315700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64900" y="6486982"/>
            <a:ext cx="5424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6BB688D-E130-6B4B-B95F-999C95E08F8A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197" y="453391"/>
            <a:ext cx="1960241" cy="5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1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6" r:id="rId20"/>
    <p:sldLayoutId id="2147483883" r:id="rId21"/>
    <p:sldLayoutId id="2147483872" r:id="rId22"/>
    <p:sldLayoutId id="2147483873" r:id="rId23"/>
    <p:sldLayoutId id="2147483874" r:id="rId24"/>
    <p:sldLayoutId id="2147483875" r:id="rId25"/>
    <p:sldLayoutId id="2147483877" r:id="rId26"/>
    <p:sldLayoutId id="2147483878" r:id="rId27"/>
    <p:sldLayoutId id="2147483884" r:id="rId28"/>
    <p:sldLayoutId id="2147483885" r:id="rId29"/>
    <p:sldLayoutId id="2147483886" r:id="rId3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4587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vmware-cognative-rational-service.ocp-ctc-core.optum.com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si.upc.edu/~bejar/aia/aia-web/wooldridge95intelligent.pdf" TargetMode="External"/><Relationship Id="rId3" Type="http://schemas.openxmlformats.org/officeDocument/2006/relationships/hyperlink" Target="http://www.mind.ilstu.edu/curriculum/ants_nasa/intelligent_agents.php" TargetMode="External"/><Relationship Id="rId7" Type="http://schemas.openxmlformats.org/officeDocument/2006/relationships/hyperlink" Target="http://www.aserenko.com/papers/Serenko_Detlor_AI_and_Society.pdf" TargetMode="External"/><Relationship Id="rId2" Type="http://schemas.openxmlformats.org/officeDocument/2006/relationships/hyperlink" Target="https://www.geeksforgeeks.org/agents-artificial-intelligen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iteseerx.ist.psu.edu/viewdoc/download?doi=10.1.1.50.660&amp;rep=rep1&amp;type=pdf" TargetMode="External"/><Relationship Id="rId11" Type="http://schemas.openxmlformats.org/officeDocument/2006/relationships/hyperlink" Target="https://jade.tilab.com/" TargetMode="External"/><Relationship Id="rId5" Type="http://schemas.openxmlformats.org/officeDocument/2006/relationships/hyperlink" Target="https://www.researchgate.net/publication/221457111_Is_it_an_Agent_or_Just_a_Program_A_Taxonomy_for_Autonomous_Agents" TargetMode="External"/><Relationship Id="rId10" Type="http://schemas.openxmlformats.org/officeDocument/2006/relationships/hyperlink" Target="https://goalapl.atlassian.net/wiki/spaces/GOAL/overview" TargetMode="External"/><Relationship Id="rId4" Type="http://schemas.openxmlformats.org/officeDocument/2006/relationships/hyperlink" Target="https://www.tutorialspoint.com/artificial_intelligence/artificial_intelligence_agents_and_environments.htm" TargetMode="External"/><Relationship Id="rId9" Type="http://schemas.openxmlformats.org/officeDocument/2006/relationships/hyperlink" Target="https://eclipseclp.or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deepmind.com/blog/alphastar-mastering-real-time-strategy-game-starcraft-ii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432629" y="5273625"/>
            <a:ext cx="10935281" cy="13059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None/>
              <a:tabLst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67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Triet Pham		ATC</a:t>
            </a:r>
            <a:endParaRPr lang="en-US" sz="1867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55304" y="4484536"/>
            <a:ext cx="1219200" cy="1219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24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98F39-6AB9-9D46-9F99-E75B0E854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268" y="361244"/>
            <a:ext cx="5892800" cy="43518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B3531BA-5500-6246-BAFC-774AF5B91069}"/>
              </a:ext>
            </a:extLst>
          </p:cNvPr>
          <p:cNvSpPr/>
          <p:nvPr/>
        </p:nvSpPr>
        <p:spPr>
          <a:xfrm>
            <a:off x="226243" y="1795544"/>
            <a:ext cx="6257684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55565A"/>
                </a:solidFill>
                <a:ea typeface="+mj-ea"/>
                <a:cs typeface="+mj-cs"/>
              </a:rPr>
              <a:t>Cognitive Rational Intelligent Agents</a:t>
            </a:r>
          </a:p>
          <a:p>
            <a:r>
              <a:rPr lang="en-US" sz="2800" dirty="0">
                <a:solidFill>
                  <a:srgbClr val="55565A"/>
                </a:solidFill>
                <a:ea typeface="+mj-ea"/>
                <a:cs typeface="+mj-cs"/>
              </a:rPr>
              <a:t>In Infrastructure</a:t>
            </a:r>
            <a:endParaRPr lang="en-US" sz="2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4E53C09-6D06-1D40-A4C8-439428281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43" y="174859"/>
            <a:ext cx="3439238" cy="13095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082320-5EF7-BD49-B2C1-91F099D637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68" y="6120575"/>
            <a:ext cx="1612900" cy="749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1C1728-AF83-B845-A6FF-B0FBB35C3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5816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90AD6-84BB-2343-89CD-79EE784AEF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DF5B86-1ABD-4303-BF09-AE009693E5ED}" type="slidenum">
              <a:rPr lang="en-US" smtClean="0">
                <a:solidFill>
                  <a:srgbClr val="63666A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63666A"/>
              </a:solidFill>
            </a:endParaRPr>
          </a:p>
        </p:txBody>
      </p:sp>
      <p:pic>
        <p:nvPicPr>
          <p:cNvPr id="1025" name="Picture 1" descr="page3image1737536">
            <a:extLst>
              <a:ext uri="{FF2B5EF4-FFF2-40B4-BE49-F238E27FC236}">
                <a16:creationId xmlns:a16="http://schemas.microsoft.com/office/drawing/2014/main" id="{0ADFA6AC-7F47-3F43-833C-4390CF9E3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01" b="-1"/>
          <a:stretch/>
        </p:blipFill>
        <p:spPr bwMode="auto">
          <a:xfrm>
            <a:off x="1149927" y="2013626"/>
            <a:ext cx="9396160" cy="397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D99B44C-6286-8A40-9ADC-B0855036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VMWare Infrastructure Use Case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A7D6BB-8A0E-4D47-A573-DC834090800A}"/>
              </a:ext>
            </a:extLst>
          </p:cNvPr>
          <p:cNvSpPr/>
          <p:nvPr/>
        </p:nvSpPr>
        <p:spPr>
          <a:xfrm>
            <a:off x="1149927" y="1367295"/>
            <a:ext cx="88665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Agents will work </a:t>
            </a:r>
            <a:r>
              <a:rPr lang="en-US" b="1" dirty="0">
                <a:solidFill>
                  <a:srgbClr val="FF0000"/>
                </a:solidFill>
              </a:rPr>
              <a:t>autonomously</a:t>
            </a:r>
            <a:r>
              <a:rPr lang="en-US" b="1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collaboratively</a:t>
            </a:r>
            <a:r>
              <a:rPr lang="en-US" b="1" dirty="0"/>
              <a:t> across an entire network of</a:t>
            </a:r>
          </a:p>
          <a:p>
            <a:r>
              <a:rPr lang="en-US" b="1" dirty="0"/>
              <a:t>VMWare instances to </a:t>
            </a:r>
            <a:r>
              <a:rPr lang="en-US" b="1" dirty="0">
                <a:solidFill>
                  <a:srgbClr val="0070C0"/>
                </a:solidFill>
              </a:rPr>
              <a:t>increase stability of the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86732643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7DD32-BACE-6240-BDC2-5B81A758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0"/>
            <a:ext cx="8132885" cy="107405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F8958-07BD-CD46-A21D-6C37156AB2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DF5B86-1ABD-4303-BF09-AE009693E5ED}" type="slidenum">
              <a:rPr lang="en-US" smtClean="0">
                <a:solidFill>
                  <a:srgbClr val="63666A"/>
                </a:solidFill>
              </a:rPr>
              <a:pPr>
                <a:defRPr/>
              </a:pPr>
              <a:t>11</a:t>
            </a:fld>
            <a:endParaRPr lang="en-US">
              <a:solidFill>
                <a:srgbClr val="63666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B88694-FC84-374C-A597-B96E7F4A0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10" y="0"/>
            <a:ext cx="11606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9534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57A67-440D-C245-91F0-8C772E3615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DF5B86-1ABD-4303-BF09-AE009693E5ED}" type="slidenum">
              <a:rPr lang="en-US" smtClean="0">
                <a:solidFill>
                  <a:srgbClr val="63666A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63666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59D00-CD09-7745-8CE1-1F1A35AD7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4"/>
          <a:stretch/>
        </p:blipFill>
        <p:spPr>
          <a:xfrm>
            <a:off x="600822" y="1238432"/>
            <a:ext cx="11101823" cy="495808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20163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D1C96B-52B9-0A45-9D88-21CCC6F7C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1" y="2171700"/>
            <a:ext cx="7440386" cy="2037635"/>
          </a:xfrm>
        </p:spPr>
        <p:txBody>
          <a:bodyPr/>
          <a:lstStyle/>
          <a:p>
            <a:r>
              <a:rPr lang="en-US" dirty="0"/>
              <a:t>VMWare Intelligent Agent Demo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77718-4124-5D43-B599-8CB11E99DE96}"/>
              </a:ext>
            </a:extLst>
          </p:cNvPr>
          <p:cNvSpPr txBox="1"/>
          <p:nvPr/>
        </p:nvSpPr>
        <p:spPr>
          <a:xfrm>
            <a:off x="495301" y="4209335"/>
            <a:ext cx="6994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https://vmware-cognative-rational-service.ocp-ctc-core.optum.com/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089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F0179E2-0318-EE48-9C4A-199284641556}"/>
              </a:ext>
            </a:extLst>
          </p:cNvPr>
          <p:cNvGrpSpPr/>
          <p:nvPr/>
        </p:nvGrpSpPr>
        <p:grpSpPr>
          <a:xfrm rot="6981322">
            <a:off x="7614291" y="1425454"/>
            <a:ext cx="2451700" cy="2606447"/>
            <a:chOff x="5911481" y="1322683"/>
            <a:chExt cx="1838775" cy="1954835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9962F6C-FA63-DA4B-A5C6-FC8A4C0A7DB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11481" y="1322683"/>
              <a:ext cx="1838775" cy="1002426"/>
            </a:xfrm>
            <a:prstGeom prst="straightConnector1">
              <a:avLst/>
            </a:prstGeom>
            <a:noFill/>
            <a:ln w="762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45D9C3-C9C2-484B-8495-87C5B9D32BFF}"/>
                </a:ext>
              </a:extLst>
            </p:cNvPr>
            <p:cNvCxnSpPr>
              <a:cxnSpLocks/>
            </p:cNvCxnSpPr>
            <p:nvPr/>
          </p:nvCxnSpPr>
          <p:spPr bwMode="auto">
            <a:xfrm rot="14618678" flipV="1">
              <a:off x="6105579" y="1772209"/>
              <a:ext cx="1753022" cy="1257596"/>
            </a:xfrm>
            <a:prstGeom prst="straightConnector1">
              <a:avLst/>
            </a:prstGeom>
            <a:noFill/>
            <a:ln w="762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7C9201-6AB3-1D44-AFFC-8C9B03E01237}"/>
              </a:ext>
            </a:extLst>
          </p:cNvPr>
          <p:cNvCxnSpPr>
            <a:cxnSpLocks/>
            <a:endCxn id="9" idx="1"/>
          </p:cNvCxnSpPr>
          <p:nvPr/>
        </p:nvCxnSpPr>
        <p:spPr bwMode="auto">
          <a:xfrm>
            <a:off x="7567745" y="3672182"/>
            <a:ext cx="2460888" cy="1390156"/>
          </a:xfrm>
          <a:prstGeom prst="straightConnector1">
            <a:avLst/>
          </a:prstGeom>
          <a:noFill/>
          <a:ln w="762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1AFC7482-500C-BF4A-A416-69595A7FAFB6}"/>
              </a:ext>
            </a:extLst>
          </p:cNvPr>
          <p:cNvSpPr/>
          <p:nvPr/>
        </p:nvSpPr>
        <p:spPr bwMode="auto">
          <a:xfrm rot="10800000">
            <a:off x="4085174" y="4690182"/>
            <a:ext cx="3542876" cy="576505"/>
          </a:xfrm>
          <a:prstGeom prst="uturn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24361" indent="-224361" algn="ctr" defTabSz="1219170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FontTx/>
              <a:buChar char="•"/>
            </a:pPr>
            <a:endParaRPr lang="en-US" sz="2667"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7DD32-BACE-6240-BDC2-5B81A758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Framework for VMWare 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F8958-07BD-CD46-A21D-6C37156AB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DF5B86-1ABD-4303-BF09-AE009693E5ED}" type="slidenum">
              <a:rPr lang="en-US" smtClean="0">
                <a:solidFill>
                  <a:srgbClr val="63666A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63666A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6DA6993-BED9-3A4B-BA52-53BEA7867611}"/>
              </a:ext>
            </a:extLst>
          </p:cNvPr>
          <p:cNvCxnSpPr>
            <a:cxnSpLocks/>
            <a:endCxn id="7" idx="5"/>
          </p:cNvCxnSpPr>
          <p:nvPr/>
        </p:nvCxnSpPr>
        <p:spPr bwMode="auto">
          <a:xfrm flipH="1" flipV="1">
            <a:off x="8062260" y="4580459"/>
            <a:ext cx="2203037" cy="1204499"/>
          </a:xfrm>
          <a:prstGeom prst="straightConnector1">
            <a:avLst/>
          </a:prstGeom>
          <a:noFill/>
          <a:ln w="762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73C94D13-AE9E-AC43-A811-FCF933156447}"/>
              </a:ext>
            </a:extLst>
          </p:cNvPr>
          <p:cNvSpPr/>
          <p:nvPr/>
        </p:nvSpPr>
        <p:spPr bwMode="auto">
          <a:xfrm>
            <a:off x="4141779" y="2780721"/>
            <a:ext cx="3542876" cy="548665"/>
          </a:xfrm>
          <a:prstGeom prst="uturn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24361" indent="-224361" algn="ctr" defTabSz="1219170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FontTx/>
              <a:buChar char="•"/>
            </a:pPr>
            <a:endParaRPr lang="en-US" sz="2667"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3046F6-633F-2F42-B287-B5A8E13AC008}"/>
              </a:ext>
            </a:extLst>
          </p:cNvPr>
          <p:cNvSpPr/>
          <p:nvPr/>
        </p:nvSpPr>
        <p:spPr bwMode="auto">
          <a:xfrm>
            <a:off x="600171" y="3122975"/>
            <a:ext cx="1600200" cy="160020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219170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</a:pPr>
            <a:r>
              <a:rPr lang="en-US" sz="2667" dirty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t>VMWare</a:t>
            </a:r>
            <a:br>
              <a:rPr lang="en-US" sz="2667" dirty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667" dirty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t>cluster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8A94B4-FA44-2545-BEDF-3DE2E7A045C3}"/>
              </a:ext>
            </a:extLst>
          </p:cNvPr>
          <p:cNvSpPr/>
          <p:nvPr/>
        </p:nvSpPr>
        <p:spPr bwMode="auto">
          <a:xfrm>
            <a:off x="3419571" y="3187280"/>
            <a:ext cx="1569720" cy="1569720"/>
          </a:xfrm>
          <a:prstGeom prst="ellipse">
            <a:avLst/>
          </a:prstGeom>
          <a:solidFill>
            <a:srgbClr val="E877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219170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</a:pPr>
            <a:r>
              <a:rPr lang="en-US" sz="2667" dirty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t>Groovy</a:t>
            </a:r>
            <a:br>
              <a:rPr lang="en-US" sz="2667" dirty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667" dirty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t>script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D356B5-BEFA-A243-9D43-E3A944D33D0E}"/>
              </a:ext>
            </a:extLst>
          </p:cNvPr>
          <p:cNvSpPr/>
          <p:nvPr/>
        </p:nvSpPr>
        <p:spPr bwMode="auto">
          <a:xfrm>
            <a:off x="6722420" y="3240619"/>
            <a:ext cx="1569720" cy="1569720"/>
          </a:xfrm>
          <a:prstGeom prst="ellipse">
            <a:avLst/>
          </a:prstGeom>
          <a:solidFill>
            <a:srgbClr val="E877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219170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</a:pPr>
            <a:r>
              <a:rPr lang="en-US" sz="1700" dirty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t>Environment</a:t>
            </a:r>
          </a:p>
          <a:p>
            <a:pPr algn="ctr" defTabSz="1219170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</a:pPr>
            <a:r>
              <a:rPr lang="en-US" sz="1700" dirty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t>Interface</a:t>
            </a:r>
          </a:p>
          <a:p>
            <a:pPr algn="ctr" defTabSz="1219170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</a:pPr>
            <a:r>
              <a:rPr lang="en-US" sz="1700" dirty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t>Standard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EAD372-D82A-EA48-A756-036304B59C75}"/>
              </a:ext>
            </a:extLst>
          </p:cNvPr>
          <p:cNvSpPr/>
          <p:nvPr/>
        </p:nvSpPr>
        <p:spPr bwMode="auto">
          <a:xfrm>
            <a:off x="9798753" y="1385615"/>
            <a:ext cx="1569720" cy="1569720"/>
          </a:xfrm>
          <a:prstGeom prst="ellipse">
            <a:avLst/>
          </a:prstGeom>
          <a:solidFill>
            <a:srgbClr val="EAAA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219170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</a:pPr>
            <a:r>
              <a:rPr lang="en-US" sz="2667" dirty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t>Goal </a:t>
            </a:r>
            <a:br>
              <a:rPr lang="en-US" sz="2667" dirty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667" dirty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t>Agent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7DE2AC-698F-CE4A-A7F5-D3E71FA89360}"/>
              </a:ext>
            </a:extLst>
          </p:cNvPr>
          <p:cNvSpPr/>
          <p:nvPr/>
        </p:nvSpPr>
        <p:spPr bwMode="auto">
          <a:xfrm>
            <a:off x="9798753" y="4832457"/>
            <a:ext cx="1569720" cy="1569720"/>
          </a:xfrm>
          <a:prstGeom prst="ellipse">
            <a:avLst/>
          </a:prstGeom>
          <a:solidFill>
            <a:srgbClr val="EAAA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219170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</a:pPr>
            <a:r>
              <a:rPr lang="en-US" sz="2667" dirty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t>Web </a:t>
            </a:r>
            <a:br>
              <a:rPr lang="en-US" sz="2667" dirty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667" dirty="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t>Interface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EE869D-0BFA-1840-AB69-C9F2696748DE}"/>
              </a:ext>
            </a:extLst>
          </p:cNvPr>
          <p:cNvSpPr txBox="1"/>
          <p:nvPr/>
        </p:nvSpPr>
        <p:spPr>
          <a:xfrm>
            <a:off x="5215807" y="2083094"/>
            <a:ext cx="125066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perceive()</a:t>
            </a:r>
          </a:p>
          <a:p>
            <a:r>
              <a:rPr lang="en-US" sz="1867" dirty="0"/>
              <a:t>alert()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D400B3-2975-2548-BCAF-742962D16AC4}"/>
              </a:ext>
            </a:extLst>
          </p:cNvPr>
          <p:cNvSpPr txBox="1"/>
          <p:nvPr/>
        </p:nvSpPr>
        <p:spPr>
          <a:xfrm>
            <a:off x="5215807" y="5226633"/>
            <a:ext cx="1394934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action()</a:t>
            </a:r>
          </a:p>
          <a:p>
            <a:r>
              <a:rPr lang="en-US" sz="1867" dirty="0"/>
              <a:t>command()</a:t>
            </a: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3DA47171-90AE-F147-B988-BFEDC28F186A}"/>
              </a:ext>
            </a:extLst>
          </p:cNvPr>
          <p:cNvSpPr/>
          <p:nvPr/>
        </p:nvSpPr>
        <p:spPr bwMode="auto">
          <a:xfrm>
            <a:off x="2200371" y="3818648"/>
            <a:ext cx="1219200" cy="320040"/>
          </a:xfrm>
          <a:prstGeom prst="left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24361" indent="-224361" algn="ctr" defTabSz="1219170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FontTx/>
              <a:buChar char="•"/>
            </a:pPr>
            <a:endParaRPr lang="en-US" sz="2667"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28C88-80E5-FD40-BBF5-4EC029F6DB7B}"/>
              </a:ext>
            </a:extLst>
          </p:cNvPr>
          <p:cNvSpPr txBox="1"/>
          <p:nvPr/>
        </p:nvSpPr>
        <p:spPr>
          <a:xfrm>
            <a:off x="2428989" y="3445873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1E02A5-DC40-A749-AF39-CB63EB0D40E6}"/>
              </a:ext>
            </a:extLst>
          </p:cNvPr>
          <p:cNvSpPr txBox="1"/>
          <p:nvPr/>
        </p:nvSpPr>
        <p:spPr>
          <a:xfrm>
            <a:off x="7548540" y="5125713"/>
            <a:ext cx="139493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command()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5F152-73FF-8C4B-A60A-33C4D5A47A55}"/>
              </a:ext>
            </a:extLst>
          </p:cNvPr>
          <p:cNvSpPr txBox="1"/>
          <p:nvPr/>
        </p:nvSpPr>
        <p:spPr>
          <a:xfrm>
            <a:off x="9096810" y="4153729"/>
            <a:ext cx="80983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alert()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1E00E2-A310-1041-8812-9B17BA134764}"/>
              </a:ext>
            </a:extLst>
          </p:cNvPr>
          <p:cNvSpPr txBox="1"/>
          <p:nvPr/>
        </p:nvSpPr>
        <p:spPr>
          <a:xfrm>
            <a:off x="9084538" y="3230124"/>
            <a:ext cx="98296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action()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F0903-7747-0642-B62D-91168A29CD81}"/>
              </a:ext>
            </a:extLst>
          </p:cNvPr>
          <p:cNvSpPr txBox="1"/>
          <p:nvPr/>
        </p:nvSpPr>
        <p:spPr>
          <a:xfrm>
            <a:off x="7548541" y="2259648"/>
            <a:ext cx="125066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perceive()</a:t>
            </a:r>
          </a:p>
        </p:txBody>
      </p:sp>
    </p:spTree>
    <p:extLst>
      <p:ext uri="{BB962C8B-B14F-4D97-AF65-F5344CB8AC3E}">
        <p14:creationId xmlns:p14="http://schemas.microsoft.com/office/powerpoint/2010/main" val="2813712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A1C03-98B2-F642-8991-A58E14AB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Infrastructure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089F6-4DE7-9746-8C53-2D2277B82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825625"/>
            <a:ext cx="11315700" cy="4074432"/>
          </a:xfrm>
        </p:spPr>
        <p:txBody>
          <a:bodyPr/>
          <a:lstStyle/>
          <a:p>
            <a:r>
              <a:rPr lang="en-US" sz="2000" b="1" dirty="0"/>
              <a:t>Oracle Databases gets </a:t>
            </a:r>
            <a:r>
              <a:rPr lang="en-US" sz="2000" b="1" dirty="0">
                <a:solidFill>
                  <a:srgbClr val="FF0000"/>
                </a:solidFill>
              </a:rPr>
              <a:t>locked up </a:t>
            </a:r>
            <a:r>
              <a:rPr lang="en-US" sz="2000" b="1" dirty="0"/>
              <a:t>by massive queries that </a:t>
            </a:r>
            <a:r>
              <a:rPr lang="en-US" sz="2000" b="1" dirty="0">
                <a:solidFill>
                  <a:srgbClr val="FF0000"/>
                </a:solidFill>
              </a:rPr>
              <a:t>blocks</a:t>
            </a:r>
            <a:r>
              <a:rPr lang="en-US" sz="2000" b="1" dirty="0"/>
              <a:t> other sessions and users.</a:t>
            </a:r>
          </a:p>
          <a:p>
            <a:r>
              <a:rPr lang="en-US" sz="2000" b="1" dirty="0"/>
              <a:t>Apply intelligent agent to </a:t>
            </a:r>
            <a:r>
              <a:rPr lang="en-US" sz="2000" b="1" dirty="0">
                <a:solidFill>
                  <a:srgbClr val="0070C0"/>
                </a:solidFill>
              </a:rPr>
              <a:t>identify blocking sessions and mitigate them</a:t>
            </a:r>
            <a:r>
              <a:rPr lang="en-US" sz="2000" b="1" dirty="0"/>
              <a:t>.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94DAE-EFE1-4C41-8336-A415C8C249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DF5B86-1ABD-4303-BF09-AE009693E5ED}" type="slidenum">
              <a:rPr lang="en-US" smtClean="0">
                <a:solidFill>
                  <a:srgbClr val="63666A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63666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D52ADB-E46E-194E-9970-41767BB6F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67" y="3362806"/>
            <a:ext cx="11633200" cy="209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0837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769B806-5CCF-9542-84A2-B61AEDD97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828800"/>
            <a:ext cx="7014606" cy="2128837"/>
          </a:xfrm>
        </p:spPr>
        <p:txBody>
          <a:bodyPr/>
          <a:lstStyle/>
          <a:p>
            <a:r>
              <a:rPr lang="en-US" dirty="0"/>
              <a:t>CSP Intelligent Agent</a:t>
            </a:r>
            <a:br>
              <a:rPr lang="en-US" dirty="0"/>
            </a:b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39354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6C7998-8FCA-4B83-B086-B212ED6E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 and Summary</a:t>
            </a:r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6867870"/>
              </p:ext>
            </p:extLst>
          </p:nvPr>
        </p:nvGraphicFramePr>
        <p:xfrm>
          <a:off x="495300" y="1828800"/>
          <a:ext cx="11315700" cy="4075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10AA16-D9AD-4BC9-B662-CA0F0CF62B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</p:spTree>
    <p:extLst>
      <p:ext uri="{BB962C8B-B14F-4D97-AF65-F5344CB8AC3E}">
        <p14:creationId xmlns:p14="http://schemas.microsoft.com/office/powerpoint/2010/main" val="1478361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1C065D-2CF2-4DE2-A5F7-B0C35EF933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084C0-E08D-4210-B21E-E28E2E8FD6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E9353E-FDD8-4212-859D-7A68A85D5AC1}"/>
              </a:ext>
            </a:extLst>
          </p:cNvPr>
          <p:cNvSpPr/>
          <p:nvPr/>
        </p:nvSpPr>
        <p:spPr>
          <a:xfrm>
            <a:off x="4343400" y="2008433"/>
            <a:ext cx="45719" cy="28194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0"/>
                </a:schemeClr>
              </a:gs>
              <a:gs pos="5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FAD8CD-B5D8-4EF2-8FDD-E79AFF748DA4}"/>
              </a:ext>
            </a:extLst>
          </p:cNvPr>
          <p:cNvSpPr txBox="1"/>
          <p:nvPr/>
        </p:nvSpPr>
        <p:spPr>
          <a:xfrm>
            <a:off x="1806956" y="2519363"/>
            <a:ext cx="2407919" cy="9082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4000" dirty="0">
                <a:latin typeface="Arial" pitchFamily="34" charset="0"/>
                <a:cs typeface="Arial" pitchFamily="34" charset="0"/>
              </a:rPr>
              <a:t>Questions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BE5478-3F92-492E-9B1B-E236651175D0}"/>
              </a:ext>
            </a:extLst>
          </p:cNvPr>
          <p:cNvSpPr txBox="1"/>
          <p:nvPr/>
        </p:nvSpPr>
        <p:spPr>
          <a:xfrm>
            <a:off x="4648200" y="3418133"/>
            <a:ext cx="2407919" cy="9082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4000" dirty="0">
                <a:latin typeface="Arial" pitchFamily="34" charset="0"/>
                <a:cs typeface="Arial" pitchFamily="34" charset="0"/>
              </a:rPr>
              <a:t>&amp; Answers</a:t>
            </a:r>
          </a:p>
        </p:txBody>
      </p:sp>
    </p:spTree>
    <p:extLst>
      <p:ext uri="{BB962C8B-B14F-4D97-AF65-F5344CB8AC3E}">
        <p14:creationId xmlns:p14="http://schemas.microsoft.com/office/powerpoint/2010/main" val="194125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3C1FD-6AAC-4A5F-B296-D0394B25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your feedback!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7C9CC1-5FF9-4D34-B309-FFAB105D4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184" y="1825625"/>
            <a:ext cx="8952816" cy="407443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C0944-9583-41A0-A488-DC348607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6A414-22E9-4C5E-B40A-BE475433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243244-94E5-4D88-9D95-680F2CCE7FEE}"/>
              </a:ext>
            </a:extLst>
          </p:cNvPr>
          <p:cNvSpPr/>
          <p:nvPr/>
        </p:nvSpPr>
        <p:spPr>
          <a:xfrm>
            <a:off x="7218486" y="5253700"/>
            <a:ext cx="2168278" cy="557127"/>
          </a:xfrm>
          <a:prstGeom prst="rect">
            <a:avLst/>
          </a:prstGeom>
          <a:solidFill>
            <a:srgbClr val="1F9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Take Survey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006E78-D4CB-4A29-B681-F879DD20E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6710" y="3475342"/>
            <a:ext cx="4091830" cy="7499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EF72532-B6EA-4604-A5A8-421F065D3B5A}"/>
              </a:ext>
            </a:extLst>
          </p:cNvPr>
          <p:cNvSpPr/>
          <p:nvPr/>
        </p:nvSpPr>
        <p:spPr>
          <a:xfrm>
            <a:off x="2151444" y="1893608"/>
            <a:ext cx="2885726" cy="4139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2200" dirty="0">
                <a:solidFill>
                  <a:srgbClr val="55565A"/>
                </a:solidFill>
              </a:rPr>
              <a:t>Open the mobile app.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D1804C-8F81-4B84-B729-D165A3322331}"/>
              </a:ext>
            </a:extLst>
          </p:cNvPr>
          <p:cNvSpPr/>
          <p:nvPr/>
        </p:nvSpPr>
        <p:spPr>
          <a:xfrm>
            <a:off x="2151444" y="3655861"/>
            <a:ext cx="2553904" cy="4139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2200" dirty="0">
                <a:solidFill>
                  <a:srgbClr val="55565A"/>
                </a:solidFill>
              </a:rPr>
              <a:t>Select the session.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9B8E08-0313-494A-A5DC-29FF5BA1052A}"/>
              </a:ext>
            </a:extLst>
          </p:cNvPr>
          <p:cNvSpPr/>
          <p:nvPr/>
        </p:nvSpPr>
        <p:spPr>
          <a:xfrm>
            <a:off x="2151444" y="5164471"/>
            <a:ext cx="4319206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sz="2200" dirty="0">
                <a:solidFill>
                  <a:srgbClr val="55565A"/>
                </a:solidFill>
              </a:rPr>
              <a:t>Tap the Take Survey button. </a:t>
            </a:r>
            <a:br>
              <a:rPr lang="en-US" sz="2200" dirty="0">
                <a:solidFill>
                  <a:srgbClr val="55565A"/>
                </a:solidFill>
              </a:rPr>
            </a:br>
            <a:r>
              <a:rPr lang="en-US" sz="2200" dirty="0">
                <a:solidFill>
                  <a:srgbClr val="55565A"/>
                </a:solidFill>
              </a:rPr>
              <a:t>(at the bottom of the screen)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C297C54F-D69E-444C-916D-F8C637CAB23F}"/>
              </a:ext>
            </a:extLst>
          </p:cNvPr>
          <p:cNvSpPr/>
          <p:nvPr/>
        </p:nvSpPr>
        <p:spPr>
          <a:xfrm>
            <a:off x="8134350" y="2679700"/>
            <a:ext cx="336550" cy="60990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59D173F5-F70E-4F7F-A033-937F21F70DFE}"/>
              </a:ext>
            </a:extLst>
          </p:cNvPr>
          <p:cNvSpPr/>
          <p:nvPr/>
        </p:nvSpPr>
        <p:spPr>
          <a:xfrm>
            <a:off x="8134350" y="4440861"/>
            <a:ext cx="336550" cy="60990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691" y="1394422"/>
            <a:ext cx="1141868" cy="10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29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BFE39-5E81-1E4F-9818-BC5199B4B0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DF5B86-1ABD-4303-BF09-AE009693E5ED}" type="slidenum">
              <a:rPr lang="en-US" smtClean="0">
                <a:solidFill>
                  <a:srgbClr val="63666A"/>
                </a:solidFill>
              </a:rPr>
              <a:pPr>
                <a:defRPr/>
              </a:pPr>
              <a:t>2</a:t>
            </a:fld>
            <a:endParaRPr lang="en-US">
              <a:solidFill>
                <a:srgbClr val="63666A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05151F8-BFEF-8F44-A040-E92A30DE4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22" y="1175070"/>
            <a:ext cx="2797887" cy="16014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2F1FA4-96F0-8D49-A97D-CF1053FFA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60" y="3300122"/>
            <a:ext cx="4981379" cy="8250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D09994-65D0-0546-887D-1451335A3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64" y="513347"/>
            <a:ext cx="4203951" cy="240453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28A6178-892E-8242-BEE3-39FCBEFD9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73918">
            <a:off x="2301687" y="4431688"/>
            <a:ext cx="1693333" cy="169333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83648F9-CEFF-6449-B23E-5927DD5B0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62234">
            <a:off x="5096287" y="3927304"/>
            <a:ext cx="2027544" cy="20275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BC7885-9C90-9242-9BE4-A509C669F1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134" b="30535"/>
          <a:stretch/>
        </p:blipFill>
        <p:spPr>
          <a:xfrm>
            <a:off x="7678976" y="1298223"/>
            <a:ext cx="4208226" cy="476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9597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238715" y="4180615"/>
            <a:ext cx="4364412" cy="457200"/>
          </a:xfrm>
        </p:spPr>
        <p:txBody>
          <a:bodyPr/>
          <a:lstStyle/>
          <a:p>
            <a:r>
              <a:rPr lang="en-US" dirty="0"/>
              <a:t>Contact information: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4" name="Rectangle 3"/>
          <p:cNvSpPr/>
          <p:nvPr/>
        </p:nvSpPr>
        <p:spPr>
          <a:xfrm>
            <a:off x="1227976" y="4637817"/>
            <a:ext cx="4572000" cy="24622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1600" b="1" dirty="0">
                <a:solidFill>
                  <a:schemeClr val="accent5"/>
                </a:solidFill>
              </a:rPr>
              <a:t>triet.pham@optum.com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/>
              <a:pPr algn="r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814237" y="3246536"/>
            <a:ext cx="437776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</a:rPr>
              <a:t>Optum ATC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E1F7B5B-EE9E-434F-9F96-480697A2C74F}"/>
              </a:ext>
            </a:extLst>
          </p:cNvPr>
          <p:cNvSpPr txBox="1">
            <a:spLocks/>
          </p:cNvSpPr>
          <p:nvPr/>
        </p:nvSpPr>
        <p:spPr>
          <a:xfrm>
            <a:off x="7956834" y="3756219"/>
            <a:ext cx="3715879" cy="13059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None/>
              <a:tabLst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Triet Pham</a:t>
            </a:r>
          </a:p>
          <a:p>
            <a:r>
              <a:rPr lang="en-US" sz="2000" dirty="0">
                <a:solidFill>
                  <a:schemeClr val="bg1"/>
                </a:solidFill>
              </a:rPr>
              <a:t>Software Engineer in AI/ML</a:t>
            </a:r>
          </a:p>
        </p:txBody>
      </p:sp>
    </p:spTree>
    <p:extLst>
      <p:ext uri="{BB962C8B-B14F-4D97-AF65-F5344CB8AC3E}">
        <p14:creationId xmlns:p14="http://schemas.microsoft.com/office/powerpoint/2010/main" val="100576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3822AC-F38C-4B9F-B6C0-73F44E22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on Intelligent Agents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7D4CB0-5236-4417-A5B0-E5AD7BF56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196502"/>
            <a:ext cx="11315700" cy="5155660"/>
          </a:xfrm>
        </p:spPr>
        <p:txBody>
          <a:bodyPr/>
          <a:lstStyle/>
          <a:p>
            <a:pPr lvl="0"/>
            <a:r>
              <a:rPr lang="en-US" sz="1400" dirty="0">
                <a:solidFill>
                  <a:srgbClr val="888B8D"/>
                </a:solidFill>
              </a:rPr>
              <a:t>Recommended articles/tutorials:</a:t>
            </a:r>
          </a:p>
          <a:p>
            <a:pPr marL="573088" lvl="1" indent="-342900"/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www.geeksforgeeks.org</a:t>
            </a:r>
            <a:r>
              <a:rPr lang="en-US" sz="1400" dirty="0">
                <a:hlinkClick r:id="rId2"/>
              </a:rPr>
              <a:t>/agents-artificial-intelligence/</a:t>
            </a:r>
            <a:endParaRPr lang="en-US" sz="1400" dirty="0"/>
          </a:p>
          <a:p>
            <a:pPr marL="573088" lvl="1" indent="-342900"/>
            <a:r>
              <a:rPr lang="en-US" sz="1400" dirty="0">
                <a:hlinkClick r:id="rId3"/>
              </a:rPr>
              <a:t>http://www.mind.ilstu.edu/curriculum/ants_nasa/intelligent_agents.php</a:t>
            </a:r>
            <a:endParaRPr lang="en-US" sz="1400" dirty="0"/>
          </a:p>
          <a:p>
            <a:pPr marL="573088" lvl="1" indent="-342900"/>
            <a:r>
              <a:rPr lang="en-US" sz="1400" dirty="0">
                <a:hlinkClick r:id="rId4"/>
              </a:rPr>
              <a:t>https://www.tutorialspoint.com/artificial_intelligence/artificial_intelligence_agents_and_environments.htm</a:t>
            </a:r>
            <a:endParaRPr lang="en-US" sz="1400" dirty="0">
              <a:solidFill>
                <a:srgbClr val="888B8D"/>
              </a:solidFill>
            </a:endParaRPr>
          </a:p>
          <a:p>
            <a:pPr lvl="0"/>
            <a:endParaRPr lang="en-US" sz="1400" dirty="0">
              <a:solidFill>
                <a:srgbClr val="888B8D"/>
              </a:solidFill>
            </a:endParaRPr>
          </a:p>
          <a:p>
            <a:pPr lvl="0"/>
            <a:r>
              <a:rPr lang="en-US" sz="1400" dirty="0">
                <a:solidFill>
                  <a:srgbClr val="888B8D"/>
                </a:solidFill>
              </a:rPr>
              <a:t>Recommended books/readings:</a:t>
            </a:r>
          </a:p>
          <a:p>
            <a:pPr marL="573088" lvl="1" indent="-342900"/>
            <a:r>
              <a:rPr lang="en-US" sz="1400" dirty="0">
                <a:hlinkClick r:id="rId5"/>
              </a:rPr>
              <a:t>Is it an Agent, or just a Program?: A Taxonomy for Autonomous Agents</a:t>
            </a:r>
            <a:r>
              <a:rPr lang="en-US" sz="1400" dirty="0"/>
              <a:t> by Stan Franklin and Art </a:t>
            </a:r>
            <a:r>
              <a:rPr lang="en-US" sz="1400" dirty="0" err="1"/>
              <a:t>Graesser</a:t>
            </a:r>
            <a:endParaRPr lang="en-US" sz="1400" dirty="0"/>
          </a:p>
          <a:p>
            <a:pPr marL="573088" lvl="1" indent="-342900"/>
            <a:r>
              <a:rPr lang="en-US" sz="1400" dirty="0">
                <a:hlinkClick r:id="rId6"/>
              </a:rPr>
              <a:t>Software Agents: An Overview</a:t>
            </a:r>
            <a:r>
              <a:rPr lang="en-US" sz="1400" dirty="0"/>
              <a:t> by Hyacinth S. </a:t>
            </a:r>
            <a:r>
              <a:rPr lang="en-US" sz="1400" dirty="0" err="1"/>
              <a:t>Nwana</a:t>
            </a:r>
            <a:endParaRPr lang="en-US" sz="1400" dirty="0"/>
          </a:p>
          <a:p>
            <a:pPr marL="573088" lvl="1" indent="-342900"/>
            <a:r>
              <a:rPr lang="en-US" sz="1400" dirty="0">
                <a:hlinkClick r:id="rId7"/>
              </a:rPr>
              <a:t>Intelligent agents as innovations</a:t>
            </a:r>
            <a:r>
              <a:rPr lang="en-US" sz="1400" dirty="0"/>
              <a:t> by Alexander </a:t>
            </a:r>
            <a:r>
              <a:rPr lang="en-US" sz="1400" dirty="0" err="1"/>
              <a:t>Serenko</a:t>
            </a:r>
            <a:r>
              <a:rPr lang="en-US" sz="1400" dirty="0"/>
              <a:t> and Brian </a:t>
            </a:r>
            <a:r>
              <a:rPr lang="en-US" sz="1400" dirty="0" err="1"/>
              <a:t>Detlor</a:t>
            </a:r>
            <a:endParaRPr lang="en-US" sz="1400" dirty="0"/>
          </a:p>
          <a:p>
            <a:pPr marL="573088" lvl="1" indent="-342900"/>
            <a:r>
              <a:rPr lang="en-US" sz="1400" dirty="0">
                <a:hlinkClick r:id="rId8"/>
              </a:rPr>
              <a:t>Intelligent agents: theory and practice</a:t>
            </a:r>
            <a:r>
              <a:rPr lang="en-US" sz="1400" dirty="0"/>
              <a:t> by Michael Woolridge and Nicholas R. Jennings</a:t>
            </a:r>
          </a:p>
          <a:p>
            <a:endParaRPr lang="en-US" sz="1400" dirty="0">
              <a:solidFill>
                <a:srgbClr val="888B8D"/>
              </a:solidFill>
            </a:endParaRPr>
          </a:p>
          <a:p>
            <a:r>
              <a:rPr lang="en-US" sz="1400" dirty="0">
                <a:solidFill>
                  <a:srgbClr val="888B8D"/>
                </a:solidFill>
              </a:rPr>
              <a:t>Agent programming languages and framework that we’ve used:</a:t>
            </a:r>
          </a:p>
          <a:p>
            <a:pPr marL="573088" lvl="1" indent="-342900"/>
            <a:r>
              <a:rPr lang="en-US" sz="1400" dirty="0">
                <a:hlinkClick r:id="rId9"/>
              </a:rPr>
              <a:t>https://</a:t>
            </a:r>
            <a:r>
              <a:rPr lang="en-US" sz="1400" dirty="0" err="1">
                <a:hlinkClick r:id="rId9"/>
              </a:rPr>
              <a:t>eclipseclp.org</a:t>
            </a:r>
            <a:r>
              <a:rPr lang="en-US" sz="1400" dirty="0">
                <a:hlinkClick r:id="rId9"/>
              </a:rPr>
              <a:t>/</a:t>
            </a:r>
            <a:endParaRPr lang="en-US" sz="1400" dirty="0"/>
          </a:p>
          <a:p>
            <a:pPr marL="573088" lvl="1" indent="-342900"/>
            <a:r>
              <a:rPr lang="en-US" sz="1400" dirty="0">
                <a:hlinkClick r:id="rId10"/>
              </a:rPr>
              <a:t>https://</a:t>
            </a:r>
            <a:r>
              <a:rPr lang="en-US" sz="1400" dirty="0" err="1">
                <a:hlinkClick r:id="rId10"/>
              </a:rPr>
              <a:t>goalapl.atlassian.net</a:t>
            </a:r>
            <a:r>
              <a:rPr lang="en-US" sz="1400" dirty="0">
                <a:hlinkClick r:id="rId10"/>
              </a:rPr>
              <a:t>/wiki/spaces/GOAL/overview</a:t>
            </a:r>
            <a:endParaRPr lang="en-US" sz="1400" dirty="0"/>
          </a:p>
          <a:p>
            <a:pPr marL="573088" lvl="1" indent="-342900"/>
            <a:r>
              <a:rPr lang="en-US" sz="1400" dirty="0">
                <a:hlinkClick r:id="rId11"/>
              </a:rPr>
              <a:t>https://</a:t>
            </a:r>
            <a:r>
              <a:rPr lang="en-US" sz="1400" dirty="0" err="1">
                <a:hlinkClick r:id="rId11"/>
              </a:rPr>
              <a:t>jade.tilab.com</a:t>
            </a:r>
            <a:r>
              <a:rPr lang="en-US" sz="1400" dirty="0">
                <a:hlinkClick r:id="rId11"/>
              </a:rPr>
              <a:t>/</a:t>
            </a:r>
            <a:endParaRPr lang="en-US" sz="1400" dirty="0"/>
          </a:p>
          <a:p>
            <a:pPr lvl="1" indent="0">
              <a:buNone/>
            </a:pPr>
            <a:endParaRPr lang="en-US" sz="1400" dirty="0"/>
          </a:p>
          <a:p>
            <a:pPr lvl="1" indent="0">
              <a:buNone/>
            </a:pPr>
            <a:endParaRPr lang="en-US" sz="1400" dirty="0"/>
          </a:p>
          <a:p>
            <a:pPr lvl="1" indent="0">
              <a:buNone/>
            </a:pPr>
            <a:endParaRPr lang="en-US" sz="1400" dirty="0"/>
          </a:p>
          <a:p>
            <a:pPr lvl="1" indent="0">
              <a:buNone/>
            </a:pPr>
            <a:endParaRPr lang="en-US" sz="1400" dirty="0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0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2BACC12-766F-4DB5-8BAE-EC0EF45DA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&amp; Objectives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88CDFEA-EC3F-4DF1-A6DA-72DEB2BE63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FFBF9D-834F-4491-9D88-85D9259CD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35F9C1-8C8A-4149-BF4A-DF32D7870F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Explanation of Cognitive Rational Intelligent Agents.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Business Use Case 1: VMWare Infrastructure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Business Use Case 2: Database Infrastructure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Wrapping up, Takeaways, Q&amp;A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31F1021-B346-4E1E-B110-101EF61BEA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After completing this session, you should be able to: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q"/>
            </a:pPr>
            <a:r>
              <a:rPr lang="en-US" dirty="0"/>
              <a:t>Describe what Intelligent Agents are.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q"/>
            </a:pPr>
            <a:r>
              <a:rPr lang="en-US" dirty="0"/>
              <a:t>Identify key problems within VMWare and how to apply Intelligent Agents concepts such as perception, working memory, knowledge representation, and most importantly complex reasoning.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q"/>
            </a:pPr>
            <a:r>
              <a:rPr lang="en-US" dirty="0"/>
              <a:t>Be inspired and start thinking about how to apply Intelligent Agents into your own work and businesses.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253419-9378-4ED4-9157-243DBB38C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D17730-9D28-4601-AA84-257523CC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2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A1CE7-912D-9849-A0BB-988B710147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DF5B86-1ABD-4303-BF09-AE009693E5ED}" type="slidenum">
              <a:rPr lang="en-US" smtClean="0">
                <a:solidFill>
                  <a:srgbClr val="63666A"/>
                </a:solidFill>
              </a:rPr>
              <a:pPr>
                <a:defRPr/>
              </a:pPr>
              <a:t>4</a:t>
            </a:fld>
            <a:endParaRPr lang="en-US">
              <a:solidFill>
                <a:srgbClr val="63666A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E23050-D6EA-644F-9B5F-7D095D43FCAE}"/>
              </a:ext>
            </a:extLst>
          </p:cNvPr>
          <p:cNvSpPr/>
          <p:nvPr/>
        </p:nvSpPr>
        <p:spPr bwMode="auto">
          <a:xfrm>
            <a:off x="451557" y="158044"/>
            <a:ext cx="11130844" cy="6574544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219170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</a:pPr>
            <a:endParaRPr lang="en-US" sz="2667" dirty="0"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56E531-1DF3-B841-934D-1A9B7AD2DC12}"/>
              </a:ext>
            </a:extLst>
          </p:cNvPr>
          <p:cNvSpPr/>
          <p:nvPr/>
        </p:nvSpPr>
        <p:spPr bwMode="auto">
          <a:xfrm>
            <a:off x="891823" y="767646"/>
            <a:ext cx="9787467" cy="5654497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24361" indent="-224361" algn="ctr" defTabSz="1219170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FontTx/>
              <a:buChar char="•"/>
            </a:pPr>
            <a:endParaRPr lang="en-US" sz="2667" dirty="0"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D556E-C16D-A84F-B4C6-CFCE568F1315}"/>
              </a:ext>
            </a:extLst>
          </p:cNvPr>
          <p:cNvSpPr txBox="1"/>
          <p:nvPr/>
        </p:nvSpPr>
        <p:spPr>
          <a:xfrm>
            <a:off x="4583287" y="275203"/>
            <a:ext cx="3420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47FA3-6662-1F41-AFC0-A6FCCCCDA7F0}"/>
              </a:ext>
            </a:extLst>
          </p:cNvPr>
          <p:cNvSpPr txBox="1"/>
          <p:nvPr/>
        </p:nvSpPr>
        <p:spPr>
          <a:xfrm>
            <a:off x="4306709" y="1115158"/>
            <a:ext cx="3420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Intelligent Agents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1FC393-B49C-E14B-9986-DB5089347408}"/>
              </a:ext>
            </a:extLst>
          </p:cNvPr>
          <p:cNvSpPr/>
          <p:nvPr/>
        </p:nvSpPr>
        <p:spPr bwMode="auto">
          <a:xfrm>
            <a:off x="1546578" y="2352696"/>
            <a:ext cx="3397956" cy="2867377"/>
          </a:xfrm>
          <a:prstGeom prst="ellipse">
            <a:avLst/>
          </a:prstGeom>
          <a:solidFill>
            <a:srgbClr val="00549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24361" indent="-224361" algn="ctr" defTabSz="1219170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FontTx/>
              <a:buChar char="•"/>
            </a:pPr>
            <a:endParaRPr lang="en-US" sz="2667" dirty="0"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97C869-EC14-0C4E-8C5F-6DA8356F7BF3}"/>
              </a:ext>
            </a:extLst>
          </p:cNvPr>
          <p:cNvSpPr txBox="1"/>
          <p:nvPr/>
        </p:nvSpPr>
        <p:spPr>
          <a:xfrm>
            <a:off x="1857019" y="2776818"/>
            <a:ext cx="3420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5" name="Folded Corner 14">
            <a:extLst>
              <a:ext uri="{FF2B5EF4-FFF2-40B4-BE49-F238E27FC236}">
                <a16:creationId xmlns:a16="http://schemas.microsoft.com/office/drawing/2014/main" id="{9516811F-CC78-074B-8661-3B0CE58A168C}"/>
              </a:ext>
            </a:extLst>
          </p:cNvPr>
          <p:cNvSpPr/>
          <p:nvPr/>
        </p:nvSpPr>
        <p:spPr>
          <a:xfrm>
            <a:off x="1546577" y="3330964"/>
            <a:ext cx="3547960" cy="2325313"/>
          </a:xfrm>
          <a:prstGeom prst="foldedCorner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Cognitive Abilities:</a:t>
            </a:r>
          </a:p>
          <a:p>
            <a:pPr marL="457189" indent="-457189">
              <a:buAutoNum type="arabicPeriod"/>
            </a:pPr>
            <a:r>
              <a:rPr lang="en-US" sz="186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Pattern Recognition</a:t>
            </a:r>
          </a:p>
          <a:p>
            <a:pPr marL="457189" indent="-457189">
              <a:buAutoNum type="arabicPeriod"/>
            </a:pPr>
            <a:r>
              <a:rPr lang="en-US" sz="186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</a:t>
            </a:r>
          </a:p>
          <a:p>
            <a:pPr marL="457189" indent="-457189">
              <a:buAutoNum type="arabicPeriod"/>
            </a:pPr>
            <a:r>
              <a:rPr lang="en-US" sz="186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Language understanding</a:t>
            </a:r>
          </a:p>
          <a:p>
            <a:pPr marL="457189" indent="-457189">
              <a:buAutoNum type="arabicPeriod"/>
            </a:pPr>
            <a:r>
              <a:rPr lang="en-US" sz="186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 &amp; spatial processing</a:t>
            </a:r>
          </a:p>
        </p:txBody>
      </p:sp>
      <p:sp>
        <p:nvSpPr>
          <p:cNvPr id="16" name="Folded Corner 15">
            <a:extLst>
              <a:ext uri="{FF2B5EF4-FFF2-40B4-BE49-F238E27FC236}">
                <a16:creationId xmlns:a16="http://schemas.microsoft.com/office/drawing/2014/main" id="{69DAE379-01C0-E34D-8A4B-DC7B8E8A2DA3}"/>
              </a:ext>
            </a:extLst>
          </p:cNvPr>
          <p:cNvSpPr/>
          <p:nvPr/>
        </p:nvSpPr>
        <p:spPr>
          <a:xfrm>
            <a:off x="5900969" y="2091432"/>
            <a:ext cx="3972605" cy="2479064"/>
          </a:xfrm>
          <a:prstGeom prst="foldedCorner">
            <a:avLst/>
          </a:prstGeom>
          <a:solidFill>
            <a:srgbClr val="FFFF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6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Cognitive Abilities:</a:t>
            </a:r>
          </a:p>
          <a:p>
            <a:pPr marL="457189" indent="-457189">
              <a:buAutoNum type="arabicPeriod"/>
            </a:pPr>
            <a:r>
              <a:rPr lang="en-US" sz="186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Perception</a:t>
            </a:r>
          </a:p>
          <a:p>
            <a:pPr marL="457189" indent="-457189">
              <a:buAutoNum type="arabicPeriod"/>
            </a:pPr>
            <a:r>
              <a:rPr lang="en-US" sz="186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Reasoning &amp; Decision Making</a:t>
            </a:r>
          </a:p>
          <a:p>
            <a:pPr marL="457189" indent="-457189">
              <a:buAutoNum type="arabicPeriod"/>
            </a:pPr>
            <a:r>
              <a:rPr lang="en-US" sz="186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Attention </a:t>
            </a:r>
          </a:p>
          <a:p>
            <a:pPr marL="457189" indent="-457189">
              <a:buAutoNum type="arabicPeriod"/>
            </a:pPr>
            <a:r>
              <a:rPr lang="en-US" sz="186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Working Memory</a:t>
            </a:r>
          </a:p>
        </p:txBody>
      </p:sp>
    </p:spTree>
    <p:extLst>
      <p:ext uri="{BB962C8B-B14F-4D97-AF65-F5344CB8AC3E}">
        <p14:creationId xmlns:p14="http://schemas.microsoft.com/office/powerpoint/2010/main" val="38098931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90AD6-84BB-2343-89CD-79EE784AEF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DF5B86-1ABD-4303-BF09-AE009693E5ED}" type="slidenum">
              <a:rPr lang="en-US" smtClean="0">
                <a:solidFill>
                  <a:srgbClr val="63666A"/>
                </a:solidFill>
              </a:rPr>
              <a:pPr>
                <a:defRPr/>
              </a:pPr>
              <a:t>5</a:t>
            </a:fld>
            <a:endParaRPr lang="en-US">
              <a:solidFill>
                <a:srgbClr val="63666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6B6BC0-C5AB-D044-9718-7735CBC5D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37" y="1263261"/>
            <a:ext cx="7706281" cy="522372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6B3C53D-80E8-4443-90E7-A8ACDAE1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5" y="152402"/>
            <a:ext cx="10968567" cy="611188"/>
          </a:xfrm>
        </p:spPr>
        <p:txBody>
          <a:bodyPr/>
          <a:lstStyle/>
          <a:p>
            <a:r>
              <a:rPr lang="en-US" dirty="0"/>
              <a:t>It’s about building “Autonomous Entity”</a:t>
            </a:r>
          </a:p>
        </p:txBody>
      </p:sp>
    </p:spTree>
    <p:extLst>
      <p:ext uri="{BB962C8B-B14F-4D97-AF65-F5344CB8AC3E}">
        <p14:creationId xmlns:p14="http://schemas.microsoft.com/office/powerpoint/2010/main" val="7319017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A1CE7-912D-9849-A0BB-988B710147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DF5B86-1ABD-4303-BF09-AE009693E5ED}" type="slidenum">
              <a:rPr lang="en-US" smtClean="0">
                <a:solidFill>
                  <a:srgbClr val="63666A"/>
                </a:solidFill>
              </a:rPr>
              <a:pPr>
                <a:defRPr/>
              </a:pPr>
              <a:t>6</a:t>
            </a:fld>
            <a:endParaRPr lang="en-US">
              <a:solidFill>
                <a:srgbClr val="63666A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945E6D-56F8-FA4F-B14A-F85E56449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Deepmind AlphaStar AI plays StarCraft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A4A34-2141-1A44-9111-F60C3D3CD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081" y="1170621"/>
            <a:ext cx="9375065" cy="5260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0B7EA5-2BE9-F44A-B1CD-19E40AA38CAC}"/>
              </a:ext>
            </a:extLst>
          </p:cNvPr>
          <p:cNvSpPr txBox="1"/>
          <p:nvPr/>
        </p:nvSpPr>
        <p:spPr>
          <a:xfrm>
            <a:off x="2231095" y="6437584"/>
            <a:ext cx="8505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4"/>
              </a:rPr>
              <a:t>https://deepmind.com/blog/alphastar-mastering-real-time-strategy-game-starcraft-ii/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98685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69F708-5683-485E-B742-EBF64265C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Memory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D8407F-04EC-4CCA-B25F-218D586D24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2100" dirty="0"/>
              <a:t>Process new information.</a:t>
            </a:r>
          </a:p>
          <a:p>
            <a:endParaRPr lang="en-US" sz="21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3D7A51-1023-41F4-BE67-38FC3119D6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2100" dirty="0"/>
              <a:t>Compare / contrast / mix with information already known.</a:t>
            </a:r>
          </a:p>
          <a:p>
            <a:endParaRPr lang="en-US" sz="21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82105A3-3A5E-4308-994A-F993B94DAB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2100" dirty="0"/>
              <a:t>Memory needs to be filtered &amp; processed such that decision making mechanism can utilize it.</a:t>
            </a:r>
          </a:p>
          <a:p>
            <a:endParaRPr lang="en-US" sz="2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913DDE-96DE-404E-AAE5-BF831DDD0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746" y="1323373"/>
            <a:ext cx="3609948" cy="50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9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769B806-5CCF-9542-84A2-B61AEDD97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828800"/>
            <a:ext cx="7014606" cy="2128837"/>
          </a:xfrm>
        </p:spPr>
        <p:txBody>
          <a:bodyPr/>
          <a:lstStyle/>
          <a:p>
            <a:r>
              <a:rPr lang="en-US" dirty="0"/>
              <a:t>Working Memory Exercise</a:t>
            </a:r>
          </a:p>
        </p:txBody>
      </p:sp>
    </p:spTree>
    <p:extLst>
      <p:ext uri="{BB962C8B-B14F-4D97-AF65-F5344CB8AC3E}">
        <p14:creationId xmlns:p14="http://schemas.microsoft.com/office/powerpoint/2010/main" val="3372935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3822AC-F38C-4B9F-B6C0-73F44E22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7D4CB0-5236-4417-A5B0-E5AD7BF56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7388" lvl="1" indent="-457200">
              <a:buAutoNum type="alphaUcPeriod"/>
            </a:pPr>
            <a:r>
              <a:rPr lang="en-US" dirty="0"/>
              <a:t>10 Million</a:t>
            </a:r>
          </a:p>
          <a:p>
            <a:pPr marL="687388" lvl="1" indent="-457200">
              <a:buAutoNum type="alphaUcPeriod"/>
            </a:pPr>
            <a:r>
              <a:rPr lang="en-US" dirty="0"/>
              <a:t>100 Million</a:t>
            </a:r>
          </a:p>
          <a:p>
            <a:pPr marL="687388" lvl="1" indent="-457200">
              <a:buAutoNum type="alphaUcPeriod"/>
            </a:pPr>
            <a:r>
              <a:rPr lang="en-US" dirty="0"/>
              <a:t>1 Billion</a:t>
            </a:r>
          </a:p>
          <a:p>
            <a:pPr marL="687388" lvl="1" indent="-457200">
              <a:buAutoNum type="alphaUcPeriod"/>
            </a:pPr>
            <a:r>
              <a:rPr lang="en-US" dirty="0"/>
              <a:t>100 Billion</a:t>
            </a:r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8CE163-FBA4-4544-8312-5087E1E501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300" y="1118282"/>
            <a:ext cx="10545594" cy="492125"/>
          </a:xfrm>
        </p:spPr>
        <p:txBody>
          <a:bodyPr/>
          <a:lstStyle/>
          <a:p>
            <a:r>
              <a:rPr lang="en-US" dirty="0"/>
              <a:t>Our VMWare infrastructure supports $ _____ in UHG business yearly.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4C8BBD-8FFD-A244-919A-FD627369C5B3}"/>
              </a:ext>
            </a:extLst>
          </p:cNvPr>
          <p:cNvSpPr txBox="1"/>
          <p:nvPr/>
        </p:nvSpPr>
        <p:spPr>
          <a:xfrm>
            <a:off x="1700025" y="4949664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Answer: $100 Billion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E1FDD-45FF-8043-B2BC-8B18E0654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92" y="1825625"/>
            <a:ext cx="6168957" cy="411263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13000"/>
              </a:prstClr>
            </a:outerShdw>
            <a:reflection stA="0" endPos="65000" dist="50800" dir="5400000" sy="-100000" algn="bl" rotWithShape="0"/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59655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8E3879C829A94B86CD0BB0071FF36F" ma:contentTypeVersion="" ma:contentTypeDescription="Create a new document." ma:contentTypeScope="" ma:versionID="a6f9e62a7fe0fb0feac2eba77f0e55f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2384c6cc0088fcedbaf6edaf557def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72DBA8-2504-4AD1-BD72-3562DB5094E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6B0CDD8-D8A1-46FE-A032-A32BD10AB0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30297D7-6120-4AEC-BD90-27546ED06F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Optum Template Widescreen - 2017 - 06.27.17</Template>
  <TotalTime>15802</TotalTime>
  <Words>678</Words>
  <Application>Microsoft Macintosh PowerPoint</Application>
  <PresentationFormat>Widescreen</PresentationFormat>
  <Paragraphs>140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 Unicode MS</vt:lpstr>
      <vt:lpstr>Arial</vt:lpstr>
      <vt:lpstr>Calibri</vt:lpstr>
      <vt:lpstr>Segoe UI</vt:lpstr>
      <vt:lpstr>Wingdings</vt:lpstr>
      <vt:lpstr>Optum WIdescreen 2017</vt:lpstr>
      <vt:lpstr>PowerPoint Presentation</vt:lpstr>
      <vt:lpstr>PowerPoint Presentation</vt:lpstr>
      <vt:lpstr>Agenda &amp; Objectives</vt:lpstr>
      <vt:lpstr>PowerPoint Presentation</vt:lpstr>
      <vt:lpstr>It’s about building “Autonomous Entity”</vt:lpstr>
      <vt:lpstr>Deepmind AlphaStar AI plays StarCraft 2</vt:lpstr>
      <vt:lpstr>Working Memory</vt:lpstr>
      <vt:lpstr>Working Memory Exercise</vt:lpstr>
      <vt:lpstr>Question</vt:lpstr>
      <vt:lpstr>VMWare Infrastructure Use Case</vt:lpstr>
      <vt:lpstr>PowerPoint Presentation</vt:lpstr>
      <vt:lpstr>PowerPoint Presentation</vt:lpstr>
      <vt:lpstr>VMWare Intelligent Agent Demo</vt:lpstr>
      <vt:lpstr>Software Framework for VMWare IA</vt:lpstr>
      <vt:lpstr>Database Infrastructure Use Case</vt:lpstr>
      <vt:lpstr>CSP Intelligent Agent Demo</vt:lpstr>
      <vt:lpstr>Takeaways and Summary</vt:lpstr>
      <vt:lpstr>PowerPoint Presentation</vt:lpstr>
      <vt:lpstr>We need your feedback!</vt:lpstr>
      <vt:lpstr>Thank you.</vt:lpstr>
      <vt:lpstr>References on Intelligent Agents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Optum PowerPoint template - 2017</dc:title>
  <dc:creator>Sandra Johnson</dc:creator>
  <cp:lastModifiedBy>Microsoft Office User</cp:lastModifiedBy>
  <cp:revision>129</cp:revision>
  <dcterms:created xsi:type="dcterms:W3CDTF">2017-07-17T15:17:37Z</dcterms:created>
  <dcterms:modified xsi:type="dcterms:W3CDTF">2019-06-25T12:02:09Z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0x010100908E3879C829A94B86CD0BB0071FF36F</vt:lpwstr>
  </property>
</Properties>
</file>